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5" r:id="rId3"/>
    <p:sldMasterId id="2147483722" r:id="rId4"/>
    <p:sldMasterId id="2147483749" r:id="rId5"/>
  </p:sldMasterIdLst>
  <p:notesMasterIdLst>
    <p:notesMasterId r:id="rId69"/>
  </p:notesMasterIdLst>
  <p:sldIdLst>
    <p:sldId id="256" r:id="rId6"/>
    <p:sldId id="481" r:id="rId7"/>
    <p:sldId id="482" r:id="rId8"/>
    <p:sldId id="471" r:id="rId9"/>
    <p:sldId id="473" r:id="rId10"/>
    <p:sldId id="472" r:id="rId11"/>
    <p:sldId id="474" r:id="rId12"/>
    <p:sldId id="475" r:id="rId13"/>
    <p:sldId id="406" r:id="rId14"/>
    <p:sldId id="377" r:id="rId15"/>
    <p:sldId id="428" r:id="rId16"/>
    <p:sldId id="429" r:id="rId17"/>
    <p:sldId id="595" r:id="rId18"/>
    <p:sldId id="433" r:id="rId19"/>
    <p:sldId id="521" r:id="rId20"/>
    <p:sldId id="435" r:id="rId21"/>
    <p:sldId id="436" r:id="rId22"/>
    <p:sldId id="437" r:id="rId23"/>
    <p:sldId id="438" r:id="rId24"/>
    <p:sldId id="439" r:id="rId25"/>
    <p:sldId id="387" r:id="rId26"/>
    <p:sldId id="339" r:id="rId27"/>
    <p:sldId id="597" r:id="rId28"/>
    <p:sldId id="290" r:id="rId29"/>
    <p:sldId id="292" r:id="rId30"/>
    <p:sldId id="591" r:id="rId31"/>
    <p:sldId id="592" r:id="rId32"/>
    <p:sldId id="261" r:id="rId33"/>
    <p:sldId id="297" r:id="rId34"/>
    <p:sldId id="293" r:id="rId35"/>
    <p:sldId id="581" r:id="rId36"/>
    <p:sldId id="257" r:id="rId37"/>
    <p:sldId id="575" r:id="rId38"/>
    <p:sldId id="300" r:id="rId39"/>
    <p:sldId id="301" r:id="rId40"/>
    <p:sldId id="302" r:id="rId41"/>
    <p:sldId id="576" r:id="rId42"/>
    <p:sldId id="577" r:id="rId43"/>
    <p:sldId id="578" r:id="rId44"/>
    <p:sldId id="306" r:id="rId45"/>
    <p:sldId id="307" r:id="rId46"/>
    <p:sldId id="308" r:id="rId47"/>
    <p:sldId id="309" r:id="rId48"/>
    <p:sldId id="269" r:id="rId49"/>
    <p:sldId id="296" r:id="rId50"/>
    <p:sldId id="310" r:id="rId51"/>
    <p:sldId id="260" r:id="rId52"/>
    <p:sldId id="642" r:id="rId53"/>
    <p:sldId id="523" r:id="rId54"/>
    <p:sldId id="594" r:id="rId55"/>
    <p:sldId id="598" r:id="rId56"/>
    <p:sldId id="643" r:id="rId57"/>
    <p:sldId id="649" r:id="rId58"/>
    <p:sldId id="645" r:id="rId59"/>
    <p:sldId id="316" r:id="rId60"/>
    <p:sldId id="629" r:id="rId61"/>
    <p:sldId id="262" r:id="rId62"/>
    <p:sldId id="644" r:id="rId63"/>
    <p:sldId id="641" r:id="rId64"/>
    <p:sldId id="560" r:id="rId65"/>
    <p:sldId id="561" r:id="rId66"/>
    <p:sldId id="400" r:id="rId67"/>
    <p:sldId id="258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>
        <p:scale>
          <a:sx n="60" d="100"/>
          <a:sy n="60" d="100"/>
        </p:scale>
        <p:origin x="9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" Type="http://schemas.openxmlformats.org/officeDocument/2006/relationships/slide" Target="slides/slide2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c:style val="2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v>Series1</c:v>
          </c:tx>
          <c:spPr>
            <a:solidFill>
              <a:srgbClr val="4F6228"/>
            </a:solidFill>
            <a:ln>
              <a:noFill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77933C"/>
              </a:solidFill>
              <a:ln>
                <a:noFill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78DC-4984-8E4B-462650CCFFD3}"/>
              </c:ext>
            </c:extLst>
          </c:dPt>
          <c:dPt>
            <c:idx val="3"/>
            <c:invertIfNegative val="0"/>
            <c:bubble3D val="0"/>
            <c:spPr>
              <a:solidFill>
                <a:srgbClr val="77933C"/>
              </a:solidFill>
              <a:ln>
                <a:noFill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8DC-4984-8E4B-462650CCFFD3}"/>
              </c:ext>
            </c:extLst>
          </c:dPt>
          <c:dPt>
            <c:idx val="5"/>
            <c:invertIfNegative val="0"/>
            <c:bubble3D val="0"/>
            <c:spPr>
              <a:solidFill>
                <a:srgbClr val="77933C"/>
              </a:solidFill>
              <a:ln>
                <a:noFill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8DC-4984-8E4B-462650CCFFD3}"/>
              </c:ext>
            </c:extLst>
          </c:dPt>
          <c:dPt>
            <c:idx val="7"/>
            <c:invertIfNegative val="0"/>
            <c:bubble3D val="0"/>
            <c:spPr>
              <a:solidFill>
                <a:srgbClr val="77933C"/>
              </a:solidFill>
              <a:ln>
                <a:noFill/>
              </a:ln>
              <a:effectLst>
                <a:outerShdw dist="22997" dir="5400000" algn="tl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DC-4984-8E4B-462650CCFFD3}"/>
              </c:ext>
            </c:extLst>
          </c:dPt>
          <c:cat>
            <c:strLit>
              <c:ptCount val="8"/>
              <c:pt idx="0">
                <c:v>Trabajar Anterior</c:v>
              </c:pt>
              <c:pt idx="1">
                <c:v>Trabajar Actual</c:v>
              </c:pt>
              <c:pt idx="2">
                <c:v>Estudiar Anterior</c:v>
              </c:pt>
              <c:pt idx="3">
                <c:v>Estudiar Actual</c:v>
              </c:pt>
              <c:pt idx="4">
                <c:v>Comprar alimentos y/o                                  artículos de primera necesidad Anterior</c:v>
              </c:pt>
              <c:pt idx="5">
                <c:v>Comprar alimentos y/o                                  artículos de primera necesidad Actual</c:v>
              </c:pt>
              <c:pt idx="6">
                <c:v>Visitar amigos/familia Anterior</c:v>
              </c:pt>
              <c:pt idx="7">
                <c:v>Visitar amigos/familia Actual</c:v>
              </c:pt>
            </c:strLit>
          </c:cat>
          <c:val>
            <c:numLit>
              <c:formatCode>General</c:formatCode>
              <c:ptCount val="8"/>
              <c:pt idx="0">
                <c:v>43.5</c:v>
              </c:pt>
              <c:pt idx="1">
                <c:v>50.8</c:v>
              </c:pt>
              <c:pt idx="2">
                <c:v>27.6</c:v>
              </c:pt>
              <c:pt idx="3">
                <c:v>34.200000000000003</c:v>
              </c:pt>
              <c:pt idx="4">
                <c:v>37.6</c:v>
              </c:pt>
              <c:pt idx="5">
                <c:v>48.7</c:v>
              </c:pt>
              <c:pt idx="6">
                <c:v>39.800000000000004</c:v>
              </c:pt>
              <c:pt idx="7">
                <c:v>51.02</c:v>
              </c:pt>
            </c:numLit>
          </c:val>
          <c:extLst>
            <c:ext xmlns:c16="http://schemas.microsoft.com/office/drawing/2014/chart" uri="{C3380CC4-5D6E-409C-BE32-E72D297353CC}">
              <c16:uniqueId val="{00000008-1E90-42BC-BF19-057D6F95AA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0739480"/>
        <c:axId val="310735872"/>
      </c:barChart>
      <c:valAx>
        <c:axId val="310735872"/>
        <c:scaling>
          <c:orientation val="minMax"/>
        </c:scaling>
        <c:delete val="0"/>
        <c:axPos val="l"/>
        <c:majorGridlines>
          <c:spPr>
            <a:ln w="9528" cap="flat">
              <a:solidFill>
                <a:srgbClr val="868686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noFill/>
          <a:ln w="9528" cap="flat">
            <a:solidFill>
              <a:srgbClr val="868686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s-ES" sz="1000" b="0" i="0" u="none" strike="noStrike" kern="1200" baseline="0">
                <a:solidFill>
                  <a:srgbClr val="000000"/>
                </a:solidFill>
                <a:latin typeface="Calibri"/>
              </a:defRPr>
            </a:pPr>
            <a:endParaRPr lang="es-ES"/>
          </a:p>
        </c:txPr>
        <c:crossAx val="310739480"/>
        <c:crosses val="autoZero"/>
        <c:crossBetween val="between"/>
      </c:valAx>
      <c:catAx>
        <c:axId val="310739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8" cap="flat">
            <a:solidFill>
              <a:srgbClr val="868686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es-ES" sz="1200" b="0" i="0" u="none" strike="noStrike" kern="1200" baseline="0">
                <a:solidFill>
                  <a:srgbClr val="000000"/>
                </a:solidFill>
                <a:latin typeface="Calibri"/>
              </a:defRPr>
            </a:pPr>
            <a:endParaRPr lang="es-ES"/>
          </a:p>
        </c:txPr>
        <c:crossAx val="31073587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s-ES" sz="1000" b="0" i="0" u="none" strike="noStrike" kern="1200" baseline="0">
          <a:solidFill>
            <a:srgbClr val="000000"/>
          </a:solidFill>
          <a:latin typeface="Calibri"/>
        </a:defRPr>
      </a:pPr>
      <a:endParaRPr lang="es-E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06012-10A3-4DE7-BD59-5D6CF2F45D38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5DDCD-EDF2-4D19-93BD-4FE27C1A47C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2572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0329C-91F7-CD43-B485-EB526DB269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88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0" name="Shape 6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90478"/>
            <a:r>
              <a:t>Plots and indicators to be generated for a few cities to demonstrate. Possibility of distinguishing between cities with different predominant quadrants, but it is likely that most cities will have communities in each of the four.</a:t>
            </a:r>
          </a:p>
          <a:p>
            <a:r>
              <a:t>Potential data sources: UITP database; World Bank analysis; WRI analysis; For Latin America, CAF Mobility Observatory data…</a:t>
            </a:r>
          </a:p>
        </p:txBody>
      </p:sp>
    </p:spTree>
    <p:extLst>
      <p:ext uri="{BB962C8B-B14F-4D97-AF65-F5344CB8AC3E}">
        <p14:creationId xmlns:p14="http://schemas.microsoft.com/office/powerpoint/2010/main" val="1278287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29A87-1923-447E-A47A-7AA1FFF7F130}" type="slidenum">
              <a:rPr lang="es-MX" smtClean="0"/>
              <a:t>56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446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29A87-1923-447E-A47A-7AA1FFF7F130}" type="slidenum">
              <a:rPr lang="es-MX" smtClean="0"/>
              <a:t>57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995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0329C-91F7-CD43-B485-EB526DB269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16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60% fact source: http://newsroom.unfccc.int/unfccc-newsroom/inspiring-examples-of-energy-efficiency-in-urban-environments/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1DC574-85FE-6448-A305-61E707D47CB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68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4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29C-91F7-CD43-B485-EB526DB269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7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1DC574-85FE-6448-A305-61E707D47CB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226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B7F70-E52D-4362-9AFF-14578807B7A0}" type="slidenum"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171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Arial MT Std Cond" panose="020B0806030403020204"/>
              </a:rPr>
              <a:t>Datos CDMX Recreación</a:t>
            </a:r>
          </a:p>
          <a:p>
            <a:pPr defTabSz="881390">
              <a:defRPr/>
            </a:pPr>
            <a:r>
              <a:rPr lang="es-MX" dirty="0">
                <a:solidFill>
                  <a:schemeClr val="bg1"/>
                </a:solidFill>
                <a:latin typeface="Arial MT Std Cond" panose="020B0806030403020204"/>
              </a:rPr>
              <a:t>Actualmente</a:t>
            </a:r>
            <a:r>
              <a:rPr lang="en-US" dirty="0">
                <a:solidFill>
                  <a:schemeClr val="bg1"/>
                </a:solidFill>
                <a:latin typeface="Arial MT Std Cond"/>
              </a:rPr>
              <a:t> la 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diferencia promedio </a:t>
            </a:r>
            <a:r>
              <a:rPr lang="es-MX" dirty="0">
                <a:solidFill>
                  <a:schemeClr val="bg1"/>
                </a:solidFill>
                <a:latin typeface="Arial MT Std Cond"/>
              </a:rPr>
              <a:t>de acceso algún 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equipamiento recreativo </a:t>
            </a:r>
            <a:r>
              <a:rPr lang="es-MX" dirty="0">
                <a:solidFill>
                  <a:schemeClr val="bg1"/>
                </a:solidFill>
                <a:latin typeface="Arial MT Std Cond"/>
              </a:rPr>
              <a:t>entre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 </a:t>
            </a:r>
            <a:r>
              <a:rPr lang="es-MX" dirty="0">
                <a:solidFill>
                  <a:schemeClr val="bg1"/>
                </a:solidFill>
                <a:latin typeface="Arial MT Std Cond"/>
              </a:rPr>
              <a:t>el 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Quintil con mayor Grado de Desarrollo Social </a:t>
            </a:r>
            <a:r>
              <a:rPr lang="es-MX" dirty="0">
                <a:solidFill>
                  <a:schemeClr val="bg1"/>
                </a:solidFill>
                <a:latin typeface="Arial MT Std Cond"/>
              </a:rPr>
              <a:t>y el 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Quintil más Vulnerable es de 19 veces más oportunidades </a:t>
            </a:r>
            <a:r>
              <a:rPr lang="es-MX" dirty="0">
                <a:solidFill>
                  <a:schemeClr val="bg1"/>
                </a:solidFill>
                <a:latin typeface="Arial MT Std Cond"/>
              </a:rPr>
              <a:t>de acceso para el 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Quintil con mayor Grado de Desarrollo Social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B7F70-E52D-4362-9AFF-14578807B7A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158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  <a:latin typeface="Arial MT Std Cond" panose="020B0806030403020204"/>
              </a:rPr>
              <a:t>Datos CDMX Recreación</a:t>
            </a:r>
          </a:p>
          <a:p>
            <a:pPr defTabSz="881390">
              <a:defRPr/>
            </a:pPr>
            <a:r>
              <a:rPr lang="es-MX" dirty="0">
                <a:solidFill>
                  <a:schemeClr val="bg1"/>
                </a:solidFill>
                <a:latin typeface="Arial MT Std Cond" panose="020B0806030403020204"/>
              </a:rPr>
              <a:t>Actualmente</a:t>
            </a:r>
            <a:r>
              <a:rPr lang="en-US" dirty="0">
                <a:solidFill>
                  <a:schemeClr val="bg1"/>
                </a:solidFill>
                <a:latin typeface="Arial MT Std Cond"/>
              </a:rPr>
              <a:t> la 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diferencia promedio </a:t>
            </a:r>
            <a:r>
              <a:rPr lang="es-MX" dirty="0">
                <a:solidFill>
                  <a:schemeClr val="bg1"/>
                </a:solidFill>
                <a:latin typeface="Arial MT Std Cond"/>
              </a:rPr>
              <a:t>de acceso algún 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equipamiento recreativo </a:t>
            </a:r>
            <a:r>
              <a:rPr lang="es-MX" dirty="0">
                <a:solidFill>
                  <a:schemeClr val="bg1"/>
                </a:solidFill>
                <a:latin typeface="Arial MT Std Cond"/>
              </a:rPr>
              <a:t>entre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 </a:t>
            </a:r>
            <a:r>
              <a:rPr lang="es-MX" dirty="0">
                <a:solidFill>
                  <a:schemeClr val="bg1"/>
                </a:solidFill>
                <a:latin typeface="Arial MT Std Cond"/>
              </a:rPr>
              <a:t>el 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Quintil con mayor Grado de Desarrollo Social </a:t>
            </a:r>
            <a:r>
              <a:rPr lang="es-MX" dirty="0">
                <a:solidFill>
                  <a:schemeClr val="bg1"/>
                </a:solidFill>
                <a:latin typeface="Arial MT Std Cond"/>
              </a:rPr>
              <a:t>y el 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Quintil más Vulnerable es de 19 veces más oportunidades </a:t>
            </a:r>
            <a:r>
              <a:rPr lang="es-MX" dirty="0">
                <a:solidFill>
                  <a:schemeClr val="bg1"/>
                </a:solidFill>
                <a:latin typeface="Arial MT Std Cond"/>
              </a:rPr>
              <a:t>de acceso para el </a:t>
            </a:r>
            <a:r>
              <a:rPr lang="es-MX" b="1" dirty="0">
                <a:solidFill>
                  <a:schemeClr val="bg1"/>
                </a:solidFill>
                <a:latin typeface="Arial MT Std Cond"/>
              </a:rPr>
              <a:t>Quintil con mayor Grado de Desarrollo Social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B7F70-E52D-4362-9AFF-14578807B7A0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385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79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7341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7"/>
            <a:ext cx="8229600" cy="793915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91326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59"/>
          <p:cNvSpPr/>
          <p:nvPr userDrawn="1"/>
        </p:nvSpPr>
        <p:spPr>
          <a:xfrm>
            <a:off x="-6351" y="1"/>
            <a:ext cx="9156701" cy="744207"/>
          </a:xfrm>
          <a:prstGeom prst="rect">
            <a:avLst/>
          </a:prstGeom>
          <a:solidFill>
            <a:srgbClr val="FAB13C"/>
          </a:solidFill>
          <a:ln w="12700">
            <a:miter lim="400000"/>
          </a:ln>
        </p:spPr>
        <p:txBody>
          <a:bodyPr lIns="34289" rIns="34289" anchor="ctr"/>
          <a:lstStyle/>
          <a:p>
            <a:pPr>
              <a:defRPr>
                <a:solidFill>
                  <a:srgbClr val="FAB13C"/>
                </a:solidFill>
              </a:defRPr>
            </a:pPr>
            <a:endParaRPr sz="1350"/>
          </a:p>
        </p:txBody>
      </p:sp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84771" y="201969"/>
            <a:ext cx="2625634" cy="340269"/>
          </a:xfrm>
          <a:prstGeom prst="rect">
            <a:avLst/>
          </a:prstGeom>
        </p:spPr>
        <p:txBody>
          <a:bodyPr/>
          <a:lstStyle>
            <a:lvl1pPr>
              <a:defRPr sz="1650" b="1">
                <a:solidFill>
                  <a:schemeClr val="bg1"/>
                </a:solidFill>
                <a:latin typeface="Arial MT Std Light Cond" charset="0"/>
                <a:ea typeface="Arial MT Std Light Cond" charset="0"/>
                <a:cs typeface="Arial MT Std Light Cond" charset="0"/>
              </a:defRPr>
            </a:lvl1pPr>
          </a:lstStyle>
          <a:p>
            <a:r>
              <a:rPr lang="es-ES" dirty="0"/>
              <a:t>TÍTULO</a:t>
            </a:r>
            <a:endParaRPr lang="en-US" dirty="0"/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440599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3167" y="6452272"/>
            <a:ext cx="1817432" cy="2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6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8814" y="6404295"/>
            <a:ext cx="197987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475176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93763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721119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 2">
    <p:bg>
      <p:bgPr>
        <a:solidFill>
          <a:srgbClr val="F0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593505" y="0"/>
            <a:ext cx="2550496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74563" y="2330370"/>
            <a:ext cx="5555848" cy="331807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4000" smtClean="0">
                <a:solidFill>
                  <a:schemeClr val="bg1"/>
                </a:solidFill>
                <a:latin typeface="Acumin Pro Condensed Light" panose="020B0406020202020204" pitchFamily="34" charset="0"/>
              </a:defRPr>
            </a:lvl1pPr>
            <a:lvl2pPr>
              <a:defRPr lang="es-ES" sz="3600" smtClean="0">
                <a:solidFill>
                  <a:schemeClr val="bg1"/>
                </a:solidFill>
                <a:latin typeface="Acumin Pro Condensed Light" panose="020B0406020202020204" pitchFamily="34" charset="0"/>
              </a:defRPr>
            </a:lvl2pPr>
            <a:lvl3pPr>
              <a:defRPr lang="es-ES" sz="3200" smtClean="0">
                <a:solidFill>
                  <a:schemeClr val="bg1"/>
                </a:solidFill>
                <a:latin typeface="Acumin Pro Condensed Light" panose="020B0406020202020204" pitchFamily="34" charset="0"/>
              </a:defRPr>
            </a:lvl3pPr>
            <a:lvl4pPr>
              <a:defRPr lang="es-ES" sz="2800" smtClean="0">
                <a:solidFill>
                  <a:schemeClr val="bg1"/>
                </a:solidFill>
                <a:latin typeface="Acumin Pro Condensed Light" panose="020B0406020202020204" pitchFamily="34" charset="0"/>
              </a:defRPr>
            </a:lvl4pPr>
            <a:lvl5pPr>
              <a:defRPr lang="en-US" sz="2800" dirty="0">
                <a:solidFill>
                  <a:schemeClr val="bg1"/>
                </a:solidFill>
                <a:latin typeface="Acumin Pro Condensed Light" panose="020B0406020202020204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22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6" y="-1959"/>
            <a:ext cx="2963333" cy="10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9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6" y="-1959"/>
            <a:ext cx="2963333" cy="10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08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6" y="-1959"/>
            <a:ext cx="2963333" cy="10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046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6" y="-1959"/>
            <a:ext cx="2963333" cy="10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4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0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6" y="-1959"/>
            <a:ext cx="2963333" cy="10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85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793914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Gold-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861719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3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98685"/>
            <a:ext cx="4445000" cy="365125"/>
          </a:xfrm>
        </p:spPr>
        <p:txBody>
          <a:bodyPr lIns="0" rIns="0" anchor="ctr" anchorCtr="0"/>
          <a:lstStyle>
            <a:lvl1pPr>
              <a:defRPr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Notes and Source Go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40597" y="1679573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old-Blac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289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8"/>
            <a:ext cx="8686800" cy="563562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66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98" y="6458922"/>
            <a:ext cx="2774933" cy="2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008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2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567914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808726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Gold-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81094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2886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711177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7402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98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40597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0282569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BCBF-3788-9340-8F44-140CF850167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D54EB-D6D7-9045-BA24-4993DC9B8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388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8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6" y="-1959"/>
            <a:ext cx="2963333" cy="10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380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1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1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7" y="1"/>
            <a:ext cx="3788343" cy="9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203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1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1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7" y="1"/>
            <a:ext cx="3788343" cy="9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412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1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1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7" y="1"/>
            <a:ext cx="3788343" cy="9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78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1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1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7" y="1"/>
            <a:ext cx="3788343" cy="9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997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7"/>
            <a:ext cx="8229600" cy="793915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89294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70249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7"/>
            <a:ext cx="8686800" cy="563563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922"/>
            <a:ext cx="2774933" cy="2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520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98686"/>
            <a:ext cx="4445000" cy="365125"/>
          </a:xfrm>
        </p:spPr>
        <p:txBody>
          <a:bodyPr lIns="0" rIns="0" anchor="ctr" anchorCtr="0"/>
          <a:lstStyle>
            <a:lvl1pPr>
              <a:defRPr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40599" y="1679574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922"/>
            <a:ext cx="2774933" cy="2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886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7"/>
            <a:ext cx="8686800" cy="563563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922"/>
            <a:ext cx="2774933" cy="2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943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922"/>
            <a:ext cx="2774933" cy="2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540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93763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799950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0681532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2125789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8846241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436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241051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6380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1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54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5"/>
            <a:ext cx="8054116" cy="718991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6" y="-1959"/>
            <a:ext cx="2963333" cy="10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754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7"/>
            <a:ext cx="8229600" cy="793915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old-Blac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922"/>
            <a:ext cx="2774933" cy="224847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2233381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7"/>
            <a:ext cx="8229600" cy="793915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00578A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>
              <a:defRPr sz="1800">
                <a:latin typeface="Georgia" charset="0"/>
                <a:ea typeface="Georgia" charset="0"/>
                <a:cs typeface="Georgia" charset="0"/>
              </a:defRPr>
            </a:lvl2pPr>
            <a:lvl3pPr>
              <a:defRPr sz="1600">
                <a:latin typeface="Georgia" charset="0"/>
                <a:ea typeface="Georgia" charset="0"/>
                <a:cs typeface="Georgia" charset="0"/>
              </a:defRPr>
            </a:lvl3pPr>
            <a:lvl4pPr>
              <a:defRPr sz="1400">
                <a:latin typeface="Georgia" charset="0"/>
                <a:ea typeface="Georgia" charset="0"/>
                <a:cs typeface="Georgia" charset="0"/>
              </a:defRPr>
            </a:lvl4pPr>
            <a:lvl5pPr>
              <a:defRPr sz="1400"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523" y="6458029"/>
            <a:ext cx="2054574" cy="22555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4981543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 Title with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00578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523" y="6458029"/>
            <a:ext cx="2054574" cy="2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327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4976-A5AC-7745-BAEA-251812D824F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B90C-F18A-3546-BBD3-25C8862E06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778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4976-A5AC-7745-BAEA-251812D824F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B90C-F18A-3546-BBD3-25C8862E06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53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4976-A5AC-7745-BAEA-251812D824F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B90C-F18A-3546-BBD3-25C8862E06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480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89162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59"/>
          <p:cNvSpPr/>
          <p:nvPr userDrawn="1"/>
        </p:nvSpPr>
        <p:spPr>
          <a:xfrm>
            <a:off x="-6351" y="1"/>
            <a:ext cx="9156701" cy="744207"/>
          </a:xfrm>
          <a:prstGeom prst="rect">
            <a:avLst/>
          </a:prstGeom>
          <a:solidFill>
            <a:srgbClr val="FAB13C"/>
          </a:solidFill>
          <a:ln w="12700">
            <a:miter lim="400000"/>
          </a:ln>
        </p:spPr>
        <p:txBody>
          <a:bodyPr lIns="34289" rIns="34289" anchor="ctr"/>
          <a:lstStyle/>
          <a:p>
            <a:pPr>
              <a:defRPr>
                <a:solidFill>
                  <a:srgbClr val="FAB13C"/>
                </a:solidFill>
              </a:defRPr>
            </a:pPr>
            <a:endParaRPr sz="135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5376" y="201969"/>
            <a:ext cx="2625634" cy="340269"/>
          </a:xfrm>
          <a:prstGeom prst="rect">
            <a:avLst/>
          </a:prstGeom>
        </p:spPr>
        <p:txBody>
          <a:bodyPr/>
          <a:lstStyle>
            <a:lvl1pPr>
              <a:defRPr sz="1650" b="1">
                <a:solidFill>
                  <a:schemeClr val="bg1"/>
                </a:solidFill>
                <a:latin typeface="Arial MT Std Light Cond" charset="0"/>
                <a:ea typeface="Arial MT Std Light Cond" charset="0"/>
                <a:cs typeface="Arial MT Std Light Cond" charset="0"/>
              </a:defRPr>
            </a:lvl1pPr>
          </a:lstStyle>
          <a:p>
            <a:r>
              <a:rPr lang="es-ES" dirty="0"/>
              <a:t>TÍTULO</a:t>
            </a:r>
            <a:endParaRPr lang="en-US" dirty="0"/>
          </a:p>
        </p:txBody>
      </p:sp>
      <p:pic>
        <p:nvPicPr>
          <p:cNvPr id="5" name="WRI_Ross_CTS_chromas (1)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30"/>
          <a:stretch/>
        </p:blipFill>
        <p:spPr>
          <a:xfrm>
            <a:off x="6754420" y="6437867"/>
            <a:ext cx="2395931" cy="2859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107321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179393" y="1773248"/>
            <a:ext cx="8785225" cy="1573445"/>
          </a:xfrm>
        </p:spPr>
        <p:txBody>
          <a:bodyPr/>
          <a:lstStyle/>
          <a:p>
            <a:pPr lvl="0"/>
            <a:r>
              <a:rPr lang="es-MX" noProof="0"/>
              <a:t>Click to edit Master text styles</a:t>
            </a:r>
          </a:p>
          <a:p>
            <a:pPr lvl="1"/>
            <a:r>
              <a:rPr lang="es-MX" noProof="0"/>
              <a:t>Second level</a:t>
            </a:r>
          </a:p>
          <a:p>
            <a:pPr lvl="2"/>
            <a:r>
              <a:rPr lang="es-MX" noProof="0"/>
              <a:t>Third level</a:t>
            </a:r>
          </a:p>
          <a:p>
            <a:pPr lvl="3"/>
            <a:r>
              <a:rPr lang="es-MX" noProof="0"/>
              <a:t>Fourth level</a:t>
            </a:r>
          </a:p>
          <a:p>
            <a:pPr lvl="4"/>
            <a:r>
              <a:rPr lang="es-MX" noProof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4" y="43575"/>
            <a:ext cx="2541571" cy="64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3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27700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 2">
    <p:bg>
      <p:bgPr>
        <a:solidFill>
          <a:srgbClr val="F0A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593505" y="0"/>
            <a:ext cx="2550496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74563" y="2330370"/>
            <a:ext cx="5555848" cy="331807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s-ES" sz="4000" smtClean="0">
                <a:solidFill>
                  <a:schemeClr val="bg1"/>
                </a:solidFill>
                <a:latin typeface="Acumin Pro Condensed Light" panose="020B0406020202020204" pitchFamily="34" charset="0"/>
              </a:defRPr>
            </a:lvl1pPr>
            <a:lvl2pPr>
              <a:defRPr lang="es-ES" sz="3600" smtClean="0">
                <a:solidFill>
                  <a:schemeClr val="bg1"/>
                </a:solidFill>
                <a:latin typeface="Acumin Pro Condensed Light" panose="020B0406020202020204" pitchFamily="34" charset="0"/>
              </a:defRPr>
            </a:lvl2pPr>
            <a:lvl3pPr>
              <a:defRPr lang="es-ES" sz="3200" smtClean="0">
                <a:solidFill>
                  <a:schemeClr val="bg1"/>
                </a:solidFill>
                <a:latin typeface="Acumin Pro Condensed Light" panose="020B0406020202020204" pitchFamily="34" charset="0"/>
              </a:defRPr>
            </a:lvl3pPr>
            <a:lvl4pPr>
              <a:defRPr lang="es-ES" sz="2800" smtClean="0">
                <a:solidFill>
                  <a:schemeClr val="bg1"/>
                </a:solidFill>
                <a:latin typeface="Acumin Pro Condensed Light" panose="020B0406020202020204" pitchFamily="34" charset="0"/>
              </a:defRPr>
            </a:lvl4pPr>
            <a:lvl5pPr>
              <a:defRPr lang="en-US" sz="2800" dirty="0">
                <a:solidFill>
                  <a:schemeClr val="bg1"/>
                </a:solidFill>
                <a:latin typeface="Acumin Pro Condensed Light" panose="020B0406020202020204" pitchFamily="34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055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76086-436F-4B84-BEF4-D421916C9DC0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28/04/2019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531E3-E041-4D54-B72A-018286C6D416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025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7" y="-1"/>
            <a:ext cx="3797487" cy="99959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700868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5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1925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0076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1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1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7" y="1"/>
            <a:ext cx="3788343" cy="9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78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solidFill>
          <a:srgbClr val="CD0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1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1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7" y="1"/>
            <a:ext cx="3788343" cy="9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550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2">
    <p:bg>
      <p:bgPr>
        <a:solidFill>
          <a:srgbClr val="007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1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1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7" y="1"/>
            <a:ext cx="3788343" cy="9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804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2">
    <p:bg>
      <p:bgPr>
        <a:solidFill>
          <a:srgbClr val="711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1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70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4"/>
            <a:ext cx="8054116" cy="718991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7" y="1"/>
            <a:ext cx="3788343" cy="9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119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7"/>
            <a:ext cx="8229600" cy="793915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1028262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7"/>
            <a:ext cx="8686800" cy="563563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922"/>
            <a:ext cx="2774933" cy="2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10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98686"/>
            <a:ext cx="4445000" cy="365125"/>
          </a:xfrm>
        </p:spPr>
        <p:txBody>
          <a:bodyPr lIns="0" rIns="0" anchor="ctr" anchorCtr="0"/>
          <a:lstStyle>
            <a:lvl1pPr>
              <a:defRPr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Notes and Source Go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40599" y="1679574"/>
            <a:ext cx="3166533" cy="304852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  <a:lvl3pPr marL="914377" indent="0">
              <a:buNone/>
              <a:defRPr>
                <a:solidFill>
                  <a:schemeClr val="bg1"/>
                </a:solidFill>
              </a:defRPr>
            </a:lvl3pPr>
            <a:lvl4pPr marL="1371566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922"/>
            <a:ext cx="2774933" cy="2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28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4589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4637"/>
            <a:ext cx="8686800" cy="563563"/>
          </a:xfrm>
          <a:solidFill>
            <a:schemeClr val="tx1">
              <a:alpha val="70000"/>
            </a:schemeClr>
          </a:solidFill>
        </p:spPr>
        <p:txBody>
          <a:bodyPr lIns="457200"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922"/>
            <a:ext cx="2774933" cy="2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919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922"/>
            <a:ext cx="2774933" cy="2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59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93763"/>
          </a:xfrm>
        </p:spPr>
        <p:txBody>
          <a:bodyPr anchor="t" anchorCtr="0">
            <a:no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33262798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7532260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F0AB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0578301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40633411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8653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Gold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029"/>
            <a:ext cx="2774933" cy="2266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/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6034969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8053388" cy="323851"/>
          </a:xfrm>
        </p:spPr>
        <p:txBody>
          <a:bodyPr lIns="0">
            <a:normAutofit/>
          </a:bodyPr>
          <a:lstStyle>
            <a:lvl1pPr marL="0" indent="0" algn="l">
              <a:buNone/>
              <a:defRPr sz="900" b="0" cap="all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7" y="2184401"/>
            <a:ext cx="8054116" cy="3234267"/>
          </a:xfrm>
        </p:spPr>
        <p:txBody>
          <a:bodyPr anchor="b" anchorCtr="0">
            <a:noAutofit/>
          </a:bodyPr>
          <a:lstStyle>
            <a:lvl1pPr algn="l">
              <a:defRPr sz="540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7" y="5503335"/>
            <a:ext cx="8054116" cy="718991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i="1" kern="1000" cap="none" spc="-51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99" y="-1"/>
            <a:ext cx="3924151" cy="13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796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>
                <a:solidFill>
                  <a:prstClr val="black"/>
                </a:solidFill>
              </a:rPr>
              <a:pPr/>
              <a:t>4/28/2019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18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4324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7"/>
            <a:ext cx="8229600" cy="793915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F0AB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40597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old-Blac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99" y="6458922"/>
            <a:ext cx="2774933" cy="224847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</p:spTree>
    <p:extLst>
      <p:ext uri="{BB962C8B-B14F-4D97-AF65-F5344CB8AC3E}">
        <p14:creationId xmlns:p14="http://schemas.microsoft.com/office/powerpoint/2010/main" val="247568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actoi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46"/>
            <a:ext cx="8686800" cy="703557"/>
          </a:xfrm>
          <a:solidFill>
            <a:schemeClr val="tx1">
              <a:alpha val="70000"/>
            </a:schemeClr>
          </a:solidFill>
        </p:spPr>
        <p:txBody>
          <a:bodyPr lIns="45720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4" y="1658940"/>
            <a:ext cx="3166533" cy="3360920"/>
          </a:xfrm>
          <a:solidFill>
            <a:schemeClr val="tx1">
              <a:alpha val="70000"/>
            </a:schemeClr>
          </a:solidFill>
        </p:spPr>
        <p:txBody>
          <a:bodyPr tIns="91440" bIns="9144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83" indent="0">
              <a:buNone/>
              <a:defRPr>
                <a:solidFill>
                  <a:schemeClr val="bg1"/>
                </a:solidFill>
              </a:defRPr>
            </a:lvl2pPr>
            <a:lvl3pPr marL="685766" indent="0">
              <a:buNone/>
              <a:defRPr>
                <a:solidFill>
                  <a:schemeClr val="bg1"/>
                </a:solidFill>
              </a:defRPr>
            </a:lvl3pPr>
            <a:lvl4pPr marL="1028649" indent="0">
              <a:buNone/>
              <a:defRPr>
                <a:solidFill>
                  <a:schemeClr val="bg1"/>
                </a:solidFill>
              </a:defRPr>
            </a:lvl4pPr>
            <a:lvl5pPr marL="137153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40599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3713" y="6458928"/>
            <a:ext cx="2056384" cy="222165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6" y="6407157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675" b="0" cap="none" baseline="0">
                <a:solidFill>
                  <a:schemeClr val="bg1"/>
                </a:solidFill>
              </a:defRPr>
            </a:lvl1pPr>
            <a:lvl2pPr marL="342883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880025" y="6630615"/>
            <a:ext cx="213009" cy="15549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defTabSz="932939" fontAlgn="base">
              <a:spcBef>
                <a:spcPct val="0"/>
              </a:spcBef>
              <a:spcAft>
                <a:spcPct val="0"/>
              </a:spcAft>
            </a:pPr>
            <a:fld id="{5353FAB5-263B-4ECE-BF6F-70096D9B17A4}" type="slidenum">
              <a:rPr lang="pt-BR" sz="1020" smtClean="0">
                <a:solidFill>
                  <a:prstClr val="white"/>
                </a:solidFill>
                <a:latin typeface="Arial" charset="0"/>
              </a:rPr>
              <a:pPr defTabSz="932939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pt-BR" sz="1020">
              <a:solidFill>
                <a:prstClr val="white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6123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 Title with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>
            <a:lvl1pPr algn="l">
              <a:defRPr sz="2800" b="1" cap="all">
                <a:solidFill>
                  <a:srgbClr val="00578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0597" y="6349719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900" b="0" cap="none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NOTES AND SOURCE go here</a:t>
            </a:r>
          </a:p>
        </p:txBody>
      </p:sp>
      <p:pic>
        <p:nvPicPr>
          <p:cNvPr id="7" name="Picture 6" descr="Gold-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523" y="6458029"/>
            <a:ext cx="2054574" cy="2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17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78E86-4816-40B4-9693-7B31D82CF6DE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5DFE-EA21-47F3-8333-E88A64E291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345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tipo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440598" y="6324600"/>
            <a:ext cx="8319500" cy="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5" y="6407148"/>
            <a:ext cx="8053388" cy="323850"/>
          </a:xfrm>
        </p:spPr>
        <p:txBody>
          <a:bodyPr lIns="0">
            <a:normAutofit/>
          </a:bodyPr>
          <a:lstStyle>
            <a:lvl1pPr marL="0" indent="0" algn="l">
              <a:buNone/>
              <a:defRPr sz="675" b="0" cap="all" baseline="0">
                <a:solidFill>
                  <a:srgbClr val="FFFFFF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Author names go here, author name, author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8" y="2700867"/>
            <a:ext cx="8054116" cy="2495551"/>
          </a:xfrm>
        </p:spPr>
        <p:txBody>
          <a:bodyPr anchor="b" anchorCtr="0">
            <a:noAutofit/>
          </a:bodyPr>
          <a:lstStyle>
            <a:lvl1pPr algn="l">
              <a:defRPr sz="3750" b="0" i="0" cap="all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598" y="5511800"/>
            <a:ext cx="8054116" cy="60960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kern="1000" cap="none" spc="-38">
                <a:solidFill>
                  <a:srgbClr val="FFFFFF"/>
                </a:solidFill>
                <a:latin typeface="Georgia"/>
                <a:cs typeface="Georgia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2925" y="2"/>
            <a:ext cx="4417041" cy="110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739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40598" y="6349718"/>
            <a:ext cx="83195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1326" y="6407149"/>
            <a:ext cx="4579408" cy="383119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675" b="0" cap="none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NOTES AND SOURCE go here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67227" y="6439986"/>
            <a:ext cx="1657880" cy="32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945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8814" y="6404295"/>
            <a:ext cx="197987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5776794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9475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3014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984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55201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43512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74420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29126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20354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77687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20501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17777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677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49B34-7DA4-422E-BC24-911DD2D8A600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0A07B-B874-42CD-9A3A-5EAC287FDA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896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0F46BCBF-3788-9340-8F44-140CF8501677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54EB-D6D7-9045-BA24-4993DC9B8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8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54EB-D6D7-9045-BA24-4993DC9B86F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97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48" r:id="rId27"/>
    <p:sldLayoutId id="2147483761" r:id="rId28"/>
  </p:sldLayoutIdLst>
  <p:hf sldNum="0" hdr="0" ftr="0" dt="0"/>
  <p:txStyles>
    <p:titleStyle>
      <a:lvl1pPr algn="l" defTabSz="457189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 cap="all" baseline="0">
                <a:solidFill>
                  <a:schemeClr val="tx1"/>
                </a:solidFill>
                <a:latin typeface=""/>
              </a:defRPr>
            </a:lvl1pPr>
          </a:lstStyle>
          <a:p>
            <a:fld id="{0F46BCBF-3788-9340-8F44-140CF8501677}" type="datetimeFigureOut">
              <a:rPr lang="en-US" smtClean="0">
                <a:solidFill>
                  <a:prstClr val="black"/>
                </a:solidFill>
              </a:rPr>
              <a:pPr/>
              <a:t>4/28/2019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54EB-D6D7-9045-BA24-4993DC9B86F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9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</p:sldLayoutIdLst>
  <p:txStyles>
    <p:titleStyle>
      <a:lvl1pPr algn="l" defTabSz="457189" rtl="0" eaLnBrk="1" latinLnBrk="0" hangingPunct="1">
        <a:spcBef>
          <a:spcPct val="0"/>
        </a:spcBef>
        <a:buNone/>
        <a:defRPr sz="2800" b="1" kern="1200" cap="all">
          <a:solidFill>
            <a:srgbClr val="F0AB00"/>
          </a:solidFill>
          <a:latin typeface="Arial"/>
          <a:ea typeface="+mj-ea"/>
          <a:cs typeface="Arial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90FDD-1C17-486D-9B82-85EEF98B63D7}" type="datetimeFigureOut">
              <a:rPr lang="es-MX" smtClean="0"/>
              <a:t>28/04/2019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41EA-E69D-40BD-9647-A4491A909A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483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Relationship Id="rId1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8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08.png"/><Relationship Id="rId5" Type="http://schemas.openxmlformats.org/officeDocument/2006/relationships/image" Target="../media/image104.png"/><Relationship Id="rId4" Type="http://schemas.openxmlformats.org/officeDocument/2006/relationships/image" Target="../media/image107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7.png"/><Relationship Id="rId5" Type="http://schemas.openxmlformats.org/officeDocument/2006/relationships/image" Target="../media/image116.jpg"/><Relationship Id="rId4" Type="http://schemas.openxmlformats.org/officeDocument/2006/relationships/image" Target="../media/image11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0B904-16BB-429E-94BE-9D4678FAF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350" y="859118"/>
            <a:ext cx="7772400" cy="23876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C762AD-19BB-4DE7-A71B-BDACCC417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550" y="3338793"/>
            <a:ext cx="6858000" cy="1655762"/>
          </a:xfrm>
        </p:spPr>
        <p:txBody>
          <a:bodyPr/>
          <a:lstStyle/>
          <a:p>
            <a:endParaRPr lang="es-ES"/>
          </a:p>
        </p:txBody>
      </p:sp>
      <p:pic>
        <p:nvPicPr>
          <p:cNvPr id="1026" name="Picture 2" descr="Image result for chihuahua cathedral drone">
            <a:extLst>
              <a:ext uri="{FF2B5EF4-FFF2-40B4-BE49-F238E27FC236}">
                <a16:creationId xmlns:a16="http://schemas.microsoft.com/office/drawing/2014/main" id="{0C43F3AF-CEAF-46BB-97AC-60585ADD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200" y="0"/>
            <a:ext cx="9672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395D3B1-EF3D-4364-A043-DD3473DD3975}"/>
              </a:ext>
            </a:extLst>
          </p:cNvPr>
          <p:cNvSpPr txBox="1">
            <a:spLocks/>
          </p:cNvSpPr>
          <p:nvPr/>
        </p:nvSpPr>
        <p:spPr>
          <a:xfrm>
            <a:off x="-13850" y="859118"/>
            <a:ext cx="8702674" cy="1476042"/>
          </a:xfrm>
          <a:prstGeom prst="rect">
            <a:avLst/>
          </a:prstGeom>
          <a:solidFill>
            <a:sysClr val="windowText" lastClr="000000">
              <a:alpha val="64000"/>
            </a:sysClr>
          </a:solidFill>
        </p:spPr>
        <p:txBody>
          <a:bodyPr vert="horz" lIns="0" tIns="45720" rIns="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0" i="0" kern="1200" cap="all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s-MX" sz="4800" dirty="0">
                <a:solidFill>
                  <a:srgbClr val="FDB810"/>
                </a:solidFill>
                <a:latin typeface="Acumin Pro Condensed Light" panose="020B0406020202020204" pitchFamily="34" charset="0"/>
              </a:rPr>
              <a:t>Hacia una chihuahua Más cercana, humana y responsable    </a:t>
            </a: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rgbClr val="FDB810"/>
                </a:solidFill>
                <a:effectLst/>
                <a:uLnTx/>
                <a:uFillTx/>
                <a:latin typeface="Acumin Pro Condensed Light" panose="020B0406020202020204" pitchFamily="34" charset="0"/>
                <a:ea typeface="+mj-ea"/>
                <a:cs typeface="Arial"/>
              </a:rPr>
              <a:t>(IMPLAN)</a:t>
            </a:r>
            <a:endParaRPr kumimoji="0" lang="en-US" sz="4800" b="0" i="0" u="none" strike="noStrike" kern="1200" cap="all" spc="0" normalizeH="0" baseline="0" noProof="0" dirty="0">
              <a:ln>
                <a:noFill/>
              </a:ln>
              <a:solidFill>
                <a:srgbClr val="FDB810"/>
              </a:solidFill>
              <a:effectLst/>
              <a:uLnTx/>
              <a:uFillTx/>
              <a:latin typeface="Acumin Pro Condensed Light" panose="020B0406020202020204" pitchFamily="34" charset="0"/>
              <a:ea typeface="+mj-ea"/>
              <a:cs typeface="Arial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36F5CCF-60D7-4900-B537-1C4E3CD36139}"/>
              </a:ext>
            </a:extLst>
          </p:cNvPr>
          <p:cNvSpPr txBox="1">
            <a:spLocks/>
          </p:cNvSpPr>
          <p:nvPr/>
        </p:nvSpPr>
        <p:spPr>
          <a:xfrm>
            <a:off x="-13850" y="2335160"/>
            <a:ext cx="8702674" cy="335053"/>
          </a:xfrm>
          <a:prstGeom prst="rect">
            <a:avLst/>
          </a:prstGeom>
          <a:solidFill>
            <a:sysClr val="windowText" lastClr="000000">
              <a:alpha val="64000"/>
            </a:sysClr>
          </a:solidFill>
        </p:spPr>
        <p:txBody>
          <a:bodyPr vert="horz" lIns="0" tIns="45720" rIns="0" bIns="45720" rtlCol="0"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2400" b="0" i="0" kern="1000" cap="none" spc="-50">
                <a:solidFill>
                  <a:srgbClr val="FFFFFF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000" cap="none" spc="-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umin Pro Condensed Light" panose="020B0406020202020204" pitchFamily="34" charset="0"/>
                <a:ea typeface="+mn-ea"/>
              </a:rPr>
              <a:t>M.Ph</a:t>
            </a:r>
            <a:r>
              <a:rPr kumimoji="0" lang="en-US" sz="2800" b="0" i="0" u="none" strike="noStrike" kern="10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umin Pro Condensed Light" panose="020B0406020202020204" pitchFamily="34" charset="0"/>
                <a:ea typeface="+mn-ea"/>
              </a:rPr>
              <a:t>. Jorge A. Macías, WRI Ross Center for Sustainable Cities, México</a:t>
            </a:r>
          </a:p>
        </p:txBody>
      </p:sp>
      <p:pic>
        <p:nvPicPr>
          <p:cNvPr id="1028" name="Picture 4" descr="https://uced0baa049aaf4d4910dab20896.previews.dropboxusercontent.com/p/thumb/AAZe01kNDRdTwpIM60VuE2eF6jzgyWeZ6rSNzflE8dtah7Pb8inubEWumWumeNDn-5c_KOk88KRRPN6NHh3100D4Coq943-qE0L8gygbNMiGJJ1wfZ1AHVCOk0PZ7bzaunrLhqIF9mYO51KswkpF262e9aVy0E85L30GcgjmbYonPbxQFCL4P1UbWEF9mZ1-P_6Gh8dT-H-RA_cyHMRP94Lzuvz1P0gDmES92382xMYzcPd2wMFsPKZhlQM2OjAtbXbTLFFRSskZ45Y-j68_Q2S_YC-yAhgYpJGbNdNVoMEM9_wnW5qjBowB4_rTGC9MchcA1WaphRyybNMhVeykcx4QxHSh8fZgZf0DJaQahgzRvy0tUr0ZcyjdIHN5cxPj-ow/p.png?size_mode=5">
            <a:extLst>
              <a:ext uri="{FF2B5EF4-FFF2-40B4-BE49-F238E27FC236}">
                <a16:creationId xmlns:a16="http://schemas.microsoft.com/office/drawing/2014/main" id="{3833C412-BB80-4D51-A75B-6F3ECC8C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682" y="0"/>
            <a:ext cx="2881518" cy="79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46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492" y="4560765"/>
            <a:ext cx="8489852" cy="1671223"/>
          </a:xfrm>
          <a:solidFill>
            <a:schemeClr val="tx1">
              <a:alpha val="66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br>
              <a:rPr lang="en-US" dirty="0"/>
            </a:br>
            <a:r>
              <a:rPr lang="en-US" dirty="0"/>
              <a:t>167 </a:t>
            </a:r>
            <a:r>
              <a:rPr lang="en-US" dirty="0" err="1"/>
              <a:t>paises</a:t>
            </a:r>
            <a:r>
              <a:rPr lang="en-US" dirty="0"/>
              <a:t> </a:t>
            </a:r>
            <a:r>
              <a:rPr lang="en-US" dirty="0" err="1"/>
              <a:t>participantes</a:t>
            </a:r>
            <a:r>
              <a:rPr lang="en-US" dirty="0"/>
              <a:t> </a:t>
            </a:r>
            <a:r>
              <a:rPr lang="en-US" dirty="0" err="1"/>
              <a:t>firmaron</a:t>
            </a:r>
            <a:r>
              <a:rPr lang="en-US" dirty="0"/>
              <a:t> la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0AB00"/>
                </a:solidFill>
              </a:rPr>
              <a:t>Nueva Agenda Urbana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Photo Credit: Jaime </a:t>
            </a:r>
            <a:r>
              <a:rPr lang="en-US" err="1"/>
              <a:t>Golombek</a:t>
            </a:r>
            <a:r>
              <a:rPr lang="en-US"/>
              <a:t>/Flickr</a:t>
            </a:r>
          </a:p>
        </p:txBody>
      </p:sp>
      <p:pic>
        <p:nvPicPr>
          <p:cNvPr id="230402" name="Picture 2" descr="Image result for habitat3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" t="10220" r="5001" b="10659"/>
          <a:stretch/>
        </p:blipFill>
        <p:spPr bwMode="auto">
          <a:xfrm>
            <a:off x="2264901" y="84407"/>
            <a:ext cx="4571997" cy="210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0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99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075582" y="2862470"/>
            <a:ext cx="2875722" cy="662608"/>
          </a:xfrm>
          <a:prstGeom prst="rect">
            <a:avLst/>
          </a:prstGeom>
          <a:solidFill>
            <a:srgbClr val="BA68A6"/>
          </a:solidFill>
          <a:ln>
            <a:solidFill>
              <a:srgbClr val="BA6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CIUDADES QUE FUNCIONAN PARA TODOS/AS</a:t>
            </a:r>
            <a:endParaRPr kumimoji="0" lang="es-E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334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B7362BC-D548-4E1C-A442-FF3B13F13BD3}"/>
              </a:ext>
            </a:extLst>
          </p:cNvPr>
          <p:cNvSpPr/>
          <p:nvPr/>
        </p:nvSpPr>
        <p:spPr>
          <a:xfrm>
            <a:off x="6248400" y="0"/>
            <a:ext cx="2895599" cy="6858000"/>
          </a:xfrm>
          <a:prstGeom prst="rect">
            <a:avLst/>
          </a:prstGeom>
          <a:solidFill>
            <a:srgbClr val="F0AB00"/>
          </a:solidFill>
          <a:ln>
            <a:solidFill>
              <a:srgbClr val="F0AB00"/>
            </a:solidFill>
          </a:ln>
          <a:effectLst>
            <a:outerShdw blurRad="40000" dist="23000" dir="5400000" rotWithShape="0">
              <a:srgbClr val="F0AB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CE7644-668E-4FE5-A5AD-981B75322FCD}"/>
              </a:ext>
            </a:extLst>
          </p:cNvPr>
          <p:cNvSpPr txBox="1"/>
          <p:nvPr/>
        </p:nvSpPr>
        <p:spPr>
          <a:xfrm>
            <a:off x="609600" y="1925782"/>
            <a:ext cx="7467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800" dirty="0">
                <a:solidFill>
                  <a:schemeClr val="bg1"/>
                </a:solidFill>
                <a:latin typeface="Acumin Pro Condensed" panose="020B0806020202020204" pitchFamily="34" charset="0"/>
              </a:rPr>
              <a:t>CERCANO</a:t>
            </a:r>
            <a:endParaRPr lang="es-ES" sz="13800" dirty="0">
              <a:solidFill>
                <a:schemeClr val="bg1"/>
              </a:solidFill>
              <a:latin typeface="Acumin Pro Condensed" panose="020B08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7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85" y="770016"/>
            <a:ext cx="7245028" cy="54265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0" y="1922"/>
            <a:ext cx="2968283" cy="504515"/>
          </a:xfrm>
        </p:spPr>
        <p:txBody>
          <a:bodyPr>
            <a:normAutofit/>
          </a:bodyPr>
          <a:lstStyle/>
          <a:p>
            <a:pPr lvl="0"/>
            <a:r>
              <a:rPr lang="en-US" sz="2800" b="0" dirty="0">
                <a:latin typeface="Arial MT Std Cond" panose="020B0806030403020204"/>
              </a:rPr>
              <a:t>DISTANTE</a:t>
            </a:r>
          </a:p>
        </p:txBody>
      </p:sp>
    </p:spTree>
    <p:extLst>
      <p:ext uri="{BB962C8B-B14F-4D97-AF65-F5344CB8AC3E}">
        <p14:creationId xmlns:p14="http://schemas.microsoft.com/office/powerpoint/2010/main" val="176968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E32955-3ECF-4E3B-BA6B-C04795892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3" b="929"/>
          <a:stretch/>
        </p:blipFill>
        <p:spPr>
          <a:xfrm>
            <a:off x="-1" y="773472"/>
            <a:ext cx="5763492" cy="555329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750" y="6326769"/>
            <a:ext cx="1822811" cy="26820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C8A7165-E3D0-46DB-B8AA-A188CB8CE8DA}"/>
              </a:ext>
            </a:extLst>
          </p:cNvPr>
          <p:cNvSpPr/>
          <p:nvPr/>
        </p:nvSpPr>
        <p:spPr>
          <a:xfrm>
            <a:off x="415189" y="1267471"/>
            <a:ext cx="5348302" cy="1872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A8080EA-BE8B-4FA4-8487-F3851266067D}"/>
              </a:ext>
            </a:extLst>
          </p:cNvPr>
          <p:cNvSpPr/>
          <p:nvPr/>
        </p:nvSpPr>
        <p:spPr>
          <a:xfrm>
            <a:off x="415189" y="1907161"/>
            <a:ext cx="5348302" cy="1872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3401D5-AC5C-4812-8F9B-0DC892D74569}"/>
              </a:ext>
            </a:extLst>
          </p:cNvPr>
          <p:cNvSpPr/>
          <p:nvPr/>
        </p:nvSpPr>
        <p:spPr>
          <a:xfrm>
            <a:off x="190979" y="6471865"/>
            <a:ext cx="67407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Fuente:  OECD (2015), OECD Urban Policy Reviews: Mexico – Transforming   Urban Policy and Housing Finance</a:t>
            </a: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A489768-FBCA-4D38-986A-BFD746E3F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426" y="1824250"/>
            <a:ext cx="2932483" cy="2893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 densidad en el centro de las ciudades disminuyó </a:t>
            </a:r>
            <a:r>
              <a:rPr kumimoji="0" lang="es-ES" alt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7.5%</a:t>
            </a:r>
            <a:r>
              <a:rPr kumimoji="0" lang="es-ES" alt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s-ES" alt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alt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mientras que la densidad en la periferia aumentó en </a:t>
            </a:r>
            <a:r>
              <a:rPr kumimoji="0" lang="es-ES" alt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6.5% </a:t>
            </a:r>
            <a:r>
              <a:rPr kumimoji="0" lang="es-ES" alt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s-ES" altLang="es-E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E97331-08D9-4BC3-BF8E-BE2DA43EADC3}"/>
              </a:ext>
            </a:extLst>
          </p:cNvPr>
          <p:cNvSpPr txBox="1"/>
          <p:nvPr/>
        </p:nvSpPr>
        <p:spPr>
          <a:xfrm>
            <a:off x="0" y="39282"/>
            <a:ext cx="3599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México Distante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0598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1326" y="6407145"/>
            <a:ext cx="4579406" cy="383115"/>
          </a:xfrm>
        </p:spPr>
        <p:txBody>
          <a:bodyPr lIns="0" anchor="ctr">
            <a:noAutofit/>
          </a:bodyPr>
          <a:lstStyle/>
          <a:p>
            <a:endParaRPr lang="es-ES"/>
          </a:p>
        </p:txBody>
      </p:sp>
      <p:pic>
        <p:nvPicPr>
          <p:cNvPr id="4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59" y="0"/>
            <a:ext cx="5842001" cy="57784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Agrupar 13"/>
          <p:cNvGrpSpPr/>
          <p:nvPr/>
        </p:nvGrpSpPr>
        <p:grpSpPr>
          <a:xfrm>
            <a:off x="1899254" y="304796"/>
            <a:ext cx="4749795" cy="5092695"/>
            <a:chOff x="1899254" y="304796"/>
            <a:chExt cx="4749795" cy="5092695"/>
          </a:xfrm>
        </p:grpSpPr>
        <p:pic>
          <p:nvPicPr>
            <p:cNvPr id="6" name="Imagen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254" y="304796"/>
              <a:ext cx="4749795" cy="5092695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" name="Imagen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7458" y="3733796"/>
              <a:ext cx="558798" cy="965204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257" y="685800"/>
            <a:ext cx="4546597" cy="61722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itle 1"/>
          <p:cNvSpPr txBox="1">
            <a:spLocks noGrp="1"/>
          </p:cNvSpPr>
          <p:nvPr>
            <p:ph type="title"/>
          </p:nvPr>
        </p:nvSpPr>
        <p:spPr>
          <a:xfrm>
            <a:off x="0" y="1922"/>
            <a:ext cx="2968283" cy="504515"/>
          </a:xfrm>
        </p:spPr>
        <p:txBody>
          <a:bodyPr>
            <a:normAutofit/>
          </a:bodyPr>
          <a:lstStyle/>
          <a:p>
            <a:pPr lvl="0"/>
            <a:r>
              <a:rPr lang="en-US" sz="2800" b="0" dirty="0">
                <a:latin typeface="Arial MT Std Cond" panose="020B0806030403020204"/>
              </a:rPr>
              <a:t>DISPERSO</a:t>
            </a:r>
          </a:p>
        </p:txBody>
      </p:sp>
    </p:spTree>
    <p:extLst>
      <p:ext uri="{BB962C8B-B14F-4D97-AF65-F5344CB8AC3E}">
        <p14:creationId xmlns:p14="http://schemas.microsoft.com/office/powerpoint/2010/main" val="348528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8 CuadroTexto"/>
          <p:cNvSpPr txBox="1"/>
          <p:nvPr/>
        </p:nvSpPr>
        <p:spPr>
          <a:xfrm>
            <a:off x="231772" y="5521403"/>
            <a:ext cx="8721720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Fuente:  Encuesta. Eibenschutz, Roberto y Goya, Carlos Coordinadores. Estudio de la integración urbana y social en la expansión reciente de las ciudades en México, 1996 – 2006: dimensión, características y soluciones. Miguel Ángel Porrúa,  2009.</a:t>
            </a:r>
          </a:p>
        </p:txBody>
      </p:sp>
      <p:sp>
        <p:nvSpPr>
          <p:cNvPr id="4" name="9 CuadroTexto"/>
          <p:cNvSpPr txBox="1"/>
          <p:nvPr/>
        </p:nvSpPr>
        <p:spPr>
          <a:xfrm>
            <a:off x="226789" y="1216298"/>
            <a:ext cx="6429420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600" b="1" i="0" u="none" strike="noStrike" kern="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Incremento de los traslados en automóvil particular</a:t>
            </a:r>
          </a:p>
        </p:txBody>
      </p:sp>
      <p:graphicFrame>
        <p:nvGraphicFramePr>
          <p:cNvPr id="5" name="10 Gráfico"/>
          <p:cNvGraphicFramePr/>
          <p:nvPr/>
        </p:nvGraphicFramePr>
        <p:xfrm>
          <a:off x="513280" y="1804696"/>
          <a:ext cx="8321707" cy="324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11 Conector recto"/>
          <p:cNvCxnSpPr/>
          <p:nvPr/>
        </p:nvCxnSpPr>
        <p:spPr>
          <a:xfrm flipV="1">
            <a:off x="5273783" y="2807363"/>
            <a:ext cx="1025975" cy="5450"/>
          </a:xfrm>
          <a:prstGeom prst="straightConnector1">
            <a:avLst/>
          </a:prstGeom>
          <a:noFill/>
          <a:ln w="21588" cap="rnd">
            <a:solidFill>
              <a:srgbClr val="000000"/>
            </a:solidFill>
            <a:custDash>
              <a:ds d="100000" sp="100000"/>
            </a:custDash>
            <a:round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sp>
        <p:nvSpPr>
          <p:cNvPr id="7" name="CuadroTexto 18"/>
          <p:cNvSpPr txBox="1"/>
          <p:nvPr/>
        </p:nvSpPr>
        <p:spPr>
          <a:xfrm>
            <a:off x="2140482" y="2318058"/>
            <a:ext cx="444498" cy="2503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E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18%</a:t>
            </a:r>
          </a:p>
        </p:txBody>
      </p:sp>
      <p:sp>
        <p:nvSpPr>
          <p:cNvPr id="8" name="CuadroTexto 18"/>
          <p:cNvSpPr txBox="1"/>
          <p:nvPr/>
        </p:nvSpPr>
        <p:spPr>
          <a:xfrm>
            <a:off x="4085182" y="2888918"/>
            <a:ext cx="444498" cy="2503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E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23%</a:t>
            </a:r>
          </a:p>
        </p:txBody>
      </p:sp>
      <p:sp>
        <p:nvSpPr>
          <p:cNvPr id="9" name="CuadroTexto 18"/>
          <p:cNvSpPr txBox="1"/>
          <p:nvPr/>
        </p:nvSpPr>
        <p:spPr>
          <a:xfrm>
            <a:off x="6014008" y="2446321"/>
            <a:ext cx="439963" cy="2521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E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29%</a:t>
            </a:r>
          </a:p>
        </p:txBody>
      </p:sp>
      <p:sp>
        <p:nvSpPr>
          <p:cNvPr id="10" name="CuadroTexto 18"/>
          <p:cNvSpPr txBox="1"/>
          <p:nvPr/>
        </p:nvSpPr>
        <p:spPr>
          <a:xfrm>
            <a:off x="8002709" y="2380759"/>
            <a:ext cx="511625" cy="2449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E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28%</a:t>
            </a:r>
          </a:p>
        </p:txBody>
      </p:sp>
      <p:cxnSp>
        <p:nvCxnSpPr>
          <p:cNvPr id="11" name="16 Conector recto"/>
          <p:cNvCxnSpPr/>
          <p:nvPr/>
        </p:nvCxnSpPr>
        <p:spPr>
          <a:xfrm>
            <a:off x="3370807" y="3171267"/>
            <a:ext cx="984242" cy="1582"/>
          </a:xfrm>
          <a:prstGeom prst="straightConnector1">
            <a:avLst/>
          </a:prstGeom>
          <a:noFill/>
          <a:ln w="21588" cap="rnd">
            <a:solidFill>
              <a:srgbClr val="000000"/>
            </a:solidFill>
            <a:custDash>
              <a:ds d="100000" sp="100000"/>
            </a:custDash>
            <a:round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cxnSp>
        <p:nvCxnSpPr>
          <p:cNvPr id="12" name="17 Conector recto"/>
          <p:cNvCxnSpPr/>
          <p:nvPr/>
        </p:nvCxnSpPr>
        <p:spPr>
          <a:xfrm>
            <a:off x="1370539" y="2595195"/>
            <a:ext cx="984251" cy="1591"/>
          </a:xfrm>
          <a:prstGeom prst="straightConnector1">
            <a:avLst/>
          </a:prstGeom>
          <a:noFill/>
          <a:ln w="21588" cap="rnd">
            <a:solidFill>
              <a:srgbClr val="000000"/>
            </a:solidFill>
            <a:custDash>
              <a:ds d="100000" sp="100000"/>
            </a:custDash>
            <a:round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cxnSp>
        <p:nvCxnSpPr>
          <p:cNvPr id="13" name="18 Conector recto"/>
          <p:cNvCxnSpPr/>
          <p:nvPr/>
        </p:nvCxnSpPr>
        <p:spPr>
          <a:xfrm>
            <a:off x="7244333" y="2694864"/>
            <a:ext cx="984252" cy="1591"/>
          </a:xfrm>
          <a:prstGeom prst="straightConnector1">
            <a:avLst/>
          </a:prstGeom>
          <a:noFill/>
          <a:ln w="21588" cap="rnd">
            <a:solidFill>
              <a:srgbClr val="000000"/>
            </a:solidFill>
            <a:custDash>
              <a:ds d="100000" sp="100000"/>
            </a:custDash>
            <a:round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sp>
        <p:nvSpPr>
          <p:cNvPr id="15" name="Title 1"/>
          <p:cNvSpPr txBox="1">
            <a:spLocks noGrp="1"/>
          </p:cNvSpPr>
          <p:nvPr>
            <p:ph type="title"/>
          </p:nvPr>
        </p:nvSpPr>
        <p:spPr>
          <a:xfrm>
            <a:off x="0" y="1922"/>
            <a:ext cx="2968283" cy="504515"/>
          </a:xfrm>
        </p:spPr>
        <p:txBody>
          <a:bodyPr>
            <a:normAutofit/>
          </a:bodyPr>
          <a:lstStyle/>
          <a:p>
            <a:pPr lvl="0"/>
            <a:r>
              <a:rPr lang="en-US" sz="2800" b="0" dirty="0">
                <a:latin typeface="Arial MT Std Cond" panose="020B0806030403020204"/>
              </a:rPr>
              <a:t>DISPERSO</a:t>
            </a:r>
          </a:p>
        </p:txBody>
      </p:sp>
    </p:spTree>
    <p:extLst>
      <p:ext uri="{BB962C8B-B14F-4D97-AF65-F5344CB8AC3E}">
        <p14:creationId xmlns:p14="http://schemas.microsoft.com/office/powerpoint/2010/main" val="252269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1326" y="6407145"/>
            <a:ext cx="4579406" cy="383115"/>
          </a:xfrm>
        </p:spPr>
        <p:txBody>
          <a:bodyPr lIns="0" anchor="ctr">
            <a:noAutofit/>
          </a:bodyPr>
          <a:lstStyle/>
          <a:p>
            <a:endParaRPr lang="es-ES"/>
          </a:p>
        </p:txBody>
      </p:sp>
      <p:pic>
        <p:nvPicPr>
          <p:cNvPr id="4" name="12 Imagen" descr="tlajomulco-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592"/>
            <a:ext cx="9144000" cy="54006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13 Imagen" descr="538px-Man-and-woman-icon_sv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5500692" y="1092442"/>
            <a:ext cx="355152" cy="7921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14 Imagen" descr="538px-Man-and-woman-icon_sv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6715143" y="1027346"/>
            <a:ext cx="346575" cy="79216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16 Grupo"/>
          <p:cNvGrpSpPr/>
          <p:nvPr/>
        </p:nvGrpSpPr>
        <p:grpSpPr>
          <a:xfrm>
            <a:off x="2702253" y="1809551"/>
            <a:ext cx="5240737" cy="4289899"/>
            <a:chOff x="2702253" y="1809551"/>
            <a:chExt cx="5240737" cy="4289899"/>
          </a:xfrm>
        </p:grpSpPr>
        <p:sp>
          <p:nvSpPr>
            <p:cNvPr id="8" name="16 Forma libre"/>
            <p:cNvSpPr/>
            <p:nvPr/>
          </p:nvSpPr>
          <p:spPr>
            <a:xfrm>
              <a:off x="2702253" y="1809551"/>
              <a:ext cx="5240737" cy="403973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240740"/>
                <a:gd name="f7" fmla="val 4039738"/>
                <a:gd name="f8" fmla="val 4217158"/>
                <a:gd name="f9" fmla="val 68239"/>
                <a:gd name="f10" fmla="val 4107976"/>
                <a:gd name="f11" fmla="val 914400"/>
                <a:gd name="f12" fmla="val 1105469"/>
                <a:gd name="f13" fmla="val 4804012"/>
                <a:gd name="f14" fmla="val 3616657"/>
                <a:gd name="f15" fmla="val 1965277"/>
                <a:gd name="f16" fmla="val 1419367"/>
                <a:gd name="f17" fmla="val 3903260"/>
                <a:gd name="f18" fmla="val 1119116"/>
                <a:gd name="f19" fmla="val 3589362"/>
                <a:gd name="f20" fmla="val 873456"/>
                <a:gd name="f21" fmla="val 3234520"/>
                <a:gd name="f22" fmla="val 559558"/>
                <a:gd name="f23" fmla="val 1815153"/>
                <a:gd name="f24" fmla="val 163773"/>
                <a:gd name="f25" fmla="val 1282890"/>
                <a:gd name="f26" fmla="val 545911"/>
                <a:gd name="f27" fmla="val 2374710"/>
                <a:gd name="f28" fmla="+- 0 0 -90"/>
                <a:gd name="f29" fmla="*/ f3 1 5240740"/>
                <a:gd name="f30" fmla="*/ f4 1 4039738"/>
                <a:gd name="f31" fmla="+- f7 0 f5"/>
                <a:gd name="f32" fmla="+- f6 0 f5"/>
                <a:gd name="f33" fmla="*/ f28 f0 1"/>
                <a:gd name="f34" fmla="*/ f32 1 5240740"/>
                <a:gd name="f35" fmla="*/ f31 1 4039738"/>
                <a:gd name="f36" fmla="*/ 4217158 f32 1"/>
                <a:gd name="f37" fmla="*/ 68239 f31 1"/>
                <a:gd name="f38" fmla="*/ 4107976 f32 1"/>
                <a:gd name="f39" fmla="*/ 914400 f31 1"/>
                <a:gd name="f40" fmla="*/ 5240740 f32 1"/>
                <a:gd name="f41" fmla="*/ 1105469 f31 1"/>
                <a:gd name="f42" fmla="*/ 4804012 f32 1"/>
                <a:gd name="f43" fmla="*/ 3616657 f31 1"/>
                <a:gd name="f44" fmla="*/ 1965277 f32 1"/>
                <a:gd name="f45" fmla="*/ 4039738 f31 1"/>
                <a:gd name="f46" fmla="*/ 1419367 f32 1"/>
                <a:gd name="f47" fmla="*/ 3903260 f31 1"/>
                <a:gd name="f48" fmla="*/ 1119116 f32 1"/>
                <a:gd name="f49" fmla="*/ 3589362 f31 1"/>
                <a:gd name="f50" fmla="*/ 873456 f32 1"/>
                <a:gd name="f51" fmla="*/ 3234520 f31 1"/>
                <a:gd name="f52" fmla="*/ 559558 f32 1"/>
                <a:gd name="f53" fmla="*/ 1815153 f31 1"/>
                <a:gd name="f54" fmla="*/ 163773 f32 1"/>
                <a:gd name="f55" fmla="*/ 1282890 f31 1"/>
                <a:gd name="f56" fmla="*/ 0 f32 1"/>
                <a:gd name="f57" fmla="*/ 545911 f31 1"/>
                <a:gd name="f58" fmla="*/ 2374710 f32 1"/>
                <a:gd name="f59" fmla="*/ 0 f31 1"/>
                <a:gd name="f60" fmla="*/ f33 1 f2"/>
                <a:gd name="f61" fmla="*/ f36 1 5240740"/>
                <a:gd name="f62" fmla="*/ f37 1 4039738"/>
                <a:gd name="f63" fmla="*/ f38 1 5240740"/>
                <a:gd name="f64" fmla="*/ f39 1 4039738"/>
                <a:gd name="f65" fmla="*/ f40 1 5240740"/>
                <a:gd name="f66" fmla="*/ f41 1 4039738"/>
                <a:gd name="f67" fmla="*/ f42 1 5240740"/>
                <a:gd name="f68" fmla="*/ f43 1 4039738"/>
                <a:gd name="f69" fmla="*/ f44 1 5240740"/>
                <a:gd name="f70" fmla="*/ f45 1 4039738"/>
                <a:gd name="f71" fmla="*/ f46 1 5240740"/>
                <a:gd name="f72" fmla="*/ f47 1 4039738"/>
                <a:gd name="f73" fmla="*/ f48 1 5240740"/>
                <a:gd name="f74" fmla="*/ f49 1 4039738"/>
                <a:gd name="f75" fmla="*/ f50 1 5240740"/>
                <a:gd name="f76" fmla="*/ f51 1 4039738"/>
                <a:gd name="f77" fmla="*/ f52 1 5240740"/>
                <a:gd name="f78" fmla="*/ f53 1 4039738"/>
                <a:gd name="f79" fmla="*/ f54 1 5240740"/>
                <a:gd name="f80" fmla="*/ f55 1 4039738"/>
                <a:gd name="f81" fmla="*/ f56 1 5240740"/>
                <a:gd name="f82" fmla="*/ f57 1 4039738"/>
                <a:gd name="f83" fmla="*/ f58 1 5240740"/>
                <a:gd name="f84" fmla="*/ f59 1 4039738"/>
                <a:gd name="f85" fmla="*/ f5 1 f34"/>
                <a:gd name="f86" fmla="*/ f6 1 f34"/>
                <a:gd name="f87" fmla="*/ f5 1 f35"/>
                <a:gd name="f88" fmla="*/ f7 1 f35"/>
                <a:gd name="f89" fmla="+- f60 0 f1"/>
                <a:gd name="f90" fmla="*/ f61 1 f34"/>
                <a:gd name="f91" fmla="*/ f62 1 f35"/>
                <a:gd name="f92" fmla="*/ f63 1 f34"/>
                <a:gd name="f93" fmla="*/ f64 1 f35"/>
                <a:gd name="f94" fmla="*/ f65 1 f34"/>
                <a:gd name="f95" fmla="*/ f66 1 f35"/>
                <a:gd name="f96" fmla="*/ f67 1 f34"/>
                <a:gd name="f97" fmla="*/ f68 1 f35"/>
                <a:gd name="f98" fmla="*/ f69 1 f34"/>
                <a:gd name="f99" fmla="*/ f70 1 f35"/>
                <a:gd name="f100" fmla="*/ f71 1 f34"/>
                <a:gd name="f101" fmla="*/ f72 1 f35"/>
                <a:gd name="f102" fmla="*/ f73 1 f34"/>
                <a:gd name="f103" fmla="*/ f74 1 f35"/>
                <a:gd name="f104" fmla="*/ f75 1 f34"/>
                <a:gd name="f105" fmla="*/ f76 1 f35"/>
                <a:gd name="f106" fmla="*/ f77 1 f34"/>
                <a:gd name="f107" fmla="*/ f78 1 f35"/>
                <a:gd name="f108" fmla="*/ f79 1 f34"/>
                <a:gd name="f109" fmla="*/ f80 1 f35"/>
                <a:gd name="f110" fmla="*/ f81 1 f34"/>
                <a:gd name="f111" fmla="*/ f82 1 f35"/>
                <a:gd name="f112" fmla="*/ f83 1 f34"/>
                <a:gd name="f113" fmla="*/ f84 1 f35"/>
                <a:gd name="f114" fmla="*/ f85 f29 1"/>
                <a:gd name="f115" fmla="*/ f86 f29 1"/>
                <a:gd name="f116" fmla="*/ f88 f30 1"/>
                <a:gd name="f117" fmla="*/ f87 f30 1"/>
                <a:gd name="f118" fmla="*/ f90 f29 1"/>
                <a:gd name="f119" fmla="*/ f91 f30 1"/>
                <a:gd name="f120" fmla="*/ f92 f29 1"/>
                <a:gd name="f121" fmla="*/ f93 f30 1"/>
                <a:gd name="f122" fmla="*/ f94 f29 1"/>
                <a:gd name="f123" fmla="*/ f95 f30 1"/>
                <a:gd name="f124" fmla="*/ f96 f29 1"/>
                <a:gd name="f125" fmla="*/ f97 f30 1"/>
                <a:gd name="f126" fmla="*/ f98 f29 1"/>
                <a:gd name="f127" fmla="*/ f99 f30 1"/>
                <a:gd name="f128" fmla="*/ f100 f29 1"/>
                <a:gd name="f129" fmla="*/ f101 f30 1"/>
                <a:gd name="f130" fmla="*/ f102 f29 1"/>
                <a:gd name="f131" fmla="*/ f103 f30 1"/>
                <a:gd name="f132" fmla="*/ f104 f29 1"/>
                <a:gd name="f133" fmla="*/ f105 f30 1"/>
                <a:gd name="f134" fmla="*/ f106 f29 1"/>
                <a:gd name="f135" fmla="*/ f107 f30 1"/>
                <a:gd name="f136" fmla="*/ f108 f29 1"/>
                <a:gd name="f137" fmla="*/ f109 f30 1"/>
                <a:gd name="f138" fmla="*/ f110 f29 1"/>
                <a:gd name="f139" fmla="*/ f111 f30 1"/>
                <a:gd name="f140" fmla="*/ f112 f29 1"/>
                <a:gd name="f141" fmla="*/ f113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24" y="f125"/>
                </a:cxn>
                <a:cxn ang="f89">
                  <a:pos x="f126" y="f127"/>
                </a:cxn>
                <a:cxn ang="f89">
                  <a:pos x="f128" y="f129"/>
                </a:cxn>
                <a:cxn ang="f89">
                  <a:pos x="f130" y="f131"/>
                </a:cxn>
                <a:cxn ang="f89">
                  <a:pos x="f132" y="f133"/>
                </a:cxn>
                <a:cxn ang="f89">
                  <a:pos x="f134" y="f135"/>
                </a:cxn>
                <a:cxn ang="f89">
                  <a:pos x="f136" y="f137"/>
                </a:cxn>
                <a:cxn ang="f89">
                  <a:pos x="f138" y="f139"/>
                </a:cxn>
                <a:cxn ang="f89">
                  <a:pos x="f140" y="f141"/>
                </a:cxn>
                <a:cxn ang="f89">
                  <a:pos x="f140" y="f141"/>
                </a:cxn>
              </a:cxnLst>
              <a:rect l="f114" t="f117" r="f115" b="f116"/>
              <a:pathLst>
                <a:path w="5240740" h="4039738">
                  <a:moveTo>
                    <a:pt x="f8" y="f9"/>
                  </a:moveTo>
                  <a:lnTo>
                    <a:pt x="f10" y="f11"/>
                  </a:lnTo>
                  <a:lnTo>
                    <a:pt x="f6" y="f12"/>
                  </a:lnTo>
                  <a:lnTo>
                    <a:pt x="f13" y="f14"/>
                  </a:lnTo>
                  <a:lnTo>
                    <a:pt x="f15" y="f7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5" y="f26"/>
                  </a:lnTo>
                  <a:lnTo>
                    <a:pt x="f27" y="f5"/>
                  </a:lnTo>
                  <a:lnTo>
                    <a:pt x="f27" y="f5"/>
                  </a:lnTo>
                </a:path>
              </a:pathLst>
            </a:custGeom>
            <a:noFill/>
            <a:ln w="38103" cap="flat">
              <a:solidFill>
                <a:srgbClr val="000000"/>
              </a:solidFill>
              <a:custDash>
                <a:ds d="299976" sp="299976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s-MX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17 CuadroTexto"/>
            <p:cNvSpPr txBox="1"/>
            <p:nvPr/>
          </p:nvSpPr>
          <p:spPr>
            <a:xfrm>
              <a:off x="5143499" y="5730115"/>
              <a:ext cx="2214576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s-MX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Recorrido: 2.6 km</a:t>
              </a:r>
            </a:p>
          </p:txBody>
        </p:sp>
      </p:grpSp>
      <p:sp>
        <p:nvSpPr>
          <p:cNvPr id="11" name="Title 1"/>
          <p:cNvSpPr txBox="1">
            <a:spLocks noGrp="1"/>
          </p:cNvSpPr>
          <p:nvPr>
            <p:ph type="title"/>
          </p:nvPr>
        </p:nvSpPr>
        <p:spPr>
          <a:xfrm>
            <a:off x="0" y="1922"/>
            <a:ext cx="2968283" cy="504515"/>
          </a:xfrm>
        </p:spPr>
        <p:txBody>
          <a:bodyPr>
            <a:normAutofit/>
          </a:bodyPr>
          <a:lstStyle/>
          <a:p>
            <a:pPr lvl="0"/>
            <a:r>
              <a:rPr lang="en-US" sz="2800" b="0" dirty="0">
                <a:latin typeface="Arial MT Std Cond" panose="020B0806030403020204"/>
              </a:rPr>
              <a:t>DESCONECTADO</a:t>
            </a:r>
          </a:p>
        </p:txBody>
      </p:sp>
    </p:spTree>
    <p:extLst>
      <p:ext uri="{BB962C8B-B14F-4D97-AF65-F5344CB8AC3E}">
        <p14:creationId xmlns:p14="http://schemas.microsoft.com/office/powerpoint/2010/main" val="188657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0.07123 L -0.01007 0.1945 L 0.11684 0.21624 L 0.06614 0.5821 L -0.24583 0.64177 L -0.30851 0.62003 L -0.35486 0.55227 L -0.39514 0.32378 L -0.44427 0.23034 L -0.46528 0.10708 L -0.16528 0.01156 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1326" y="6407145"/>
            <a:ext cx="4579406" cy="383115"/>
          </a:xfrm>
        </p:spPr>
        <p:txBody>
          <a:bodyPr lIns="0" anchor="ctr">
            <a:noAutofit/>
          </a:bodyPr>
          <a:lstStyle/>
          <a:p>
            <a:endParaRPr lang="es-ES"/>
          </a:p>
        </p:txBody>
      </p:sp>
      <p:sp>
        <p:nvSpPr>
          <p:cNvPr id="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628677" y="1374772"/>
            <a:ext cx="7886700" cy="4351336"/>
          </a:xfrm>
        </p:spPr>
        <p:txBody>
          <a:bodyPr/>
          <a:lstStyle/>
          <a:p>
            <a:endParaRPr lang="es-ES"/>
          </a:p>
        </p:txBody>
      </p:sp>
      <p:pic>
        <p:nvPicPr>
          <p:cNvPr id="5" name="Imagen 3" descr="Caminos resaltados.00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" y="674662"/>
            <a:ext cx="9144000" cy="5715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n 4" descr="Caminos resaltados.004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692109"/>
            <a:ext cx="9144000" cy="5715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n 3" descr="Caminos resaltados.005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692109"/>
            <a:ext cx="9144000" cy="5715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n 3" descr="Caminos resaltados.006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7" y="674662"/>
            <a:ext cx="9144000" cy="56610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n 3" descr="Caminos resaltados.007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692109"/>
            <a:ext cx="9144000" cy="5715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n 3" descr="Caminos resaltados.008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0" y="692109"/>
            <a:ext cx="9144000" cy="5715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n 3" descr="Caminos resaltados.009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692109"/>
            <a:ext cx="9144000" cy="5715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n 3" descr="Caminos resaltados.010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0" y="692109"/>
            <a:ext cx="9144000" cy="5715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n 3" descr="Caminos resaltados.011.jp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692109"/>
            <a:ext cx="9144000" cy="5715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3" descr="Caminos resaltados.012.jp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0" y="692109"/>
            <a:ext cx="9144000" cy="5715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3" descr="Caminos resaltados.013.jp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0" y="692109"/>
            <a:ext cx="9144000" cy="56610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n 3" descr="Caminos resaltados.014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0" y="692109"/>
            <a:ext cx="9144000" cy="56610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n 2" descr="Caminos resaltados.001.jp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0" y="692109"/>
            <a:ext cx="9144000" cy="56610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itle 1"/>
          <p:cNvSpPr txBox="1">
            <a:spLocks noGrp="1"/>
          </p:cNvSpPr>
          <p:nvPr>
            <p:ph type="title"/>
          </p:nvPr>
        </p:nvSpPr>
        <p:spPr>
          <a:xfrm>
            <a:off x="0" y="1922"/>
            <a:ext cx="2968283" cy="504515"/>
          </a:xfrm>
        </p:spPr>
        <p:txBody>
          <a:bodyPr>
            <a:normAutofit/>
          </a:bodyPr>
          <a:lstStyle/>
          <a:p>
            <a:pPr lvl="0"/>
            <a:r>
              <a:rPr lang="en-US" sz="2800" b="0" dirty="0">
                <a:latin typeface="Arial MT Std Cond" panose="020B0806030403020204"/>
              </a:rPr>
              <a:t>DESCONECTADO</a:t>
            </a:r>
          </a:p>
        </p:txBody>
      </p:sp>
    </p:spTree>
    <p:extLst>
      <p:ext uri="{BB962C8B-B14F-4D97-AF65-F5344CB8AC3E}">
        <p14:creationId xmlns:p14="http://schemas.microsoft.com/office/powerpoint/2010/main" val="139923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9">
            <a:extLst/>
          </p:cNvPr>
          <p:cNvPicPr>
            <a:picLocks noChangeAspect="1"/>
          </p:cNvPicPr>
          <p:nvPr/>
        </p:nvPicPr>
        <p:blipFill>
          <a:blip r:embed="rId3"/>
          <a:srcRect l="12032" t="24726" r="27530" b="20069"/>
          <a:stretch>
            <a:fillRect/>
          </a:stretch>
        </p:blipFill>
        <p:spPr>
          <a:xfrm>
            <a:off x="3755569" y="1674497"/>
            <a:ext cx="5388431" cy="34458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ítulo 1"/>
          <p:cNvSpPr txBox="1">
            <a:spLocks noGrp="1"/>
          </p:cNvSpPr>
          <p:nvPr>
            <p:ph type="title"/>
          </p:nvPr>
        </p:nvSpPr>
        <p:spPr>
          <a:xfrm>
            <a:off x="226880" y="1030795"/>
            <a:ext cx="6418850" cy="539980"/>
          </a:xfrm>
        </p:spPr>
        <p:txBody>
          <a:bodyPr/>
          <a:lstStyle/>
          <a:p>
            <a:pPr lvl="0"/>
            <a:r>
              <a:rPr lang="es-ES" sz="2400" dirty="0"/>
              <a:t>¿Quiénes somos?</a:t>
            </a:r>
            <a:endParaRPr lang="es-MX" sz="2400" dirty="0"/>
          </a:p>
        </p:txBody>
      </p:sp>
      <p:sp>
        <p:nvSpPr>
          <p:cNvPr id="7" name="Shape 121"/>
          <p:cNvSpPr/>
          <p:nvPr/>
        </p:nvSpPr>
        <p:spPr>
          <a:xfrm>
            <a:off x="226881" y="1674497"/>
            <a:ext cx="3528687" cy="36625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25712" tIns="45720" rIns="25712" bIns="45720" anchor="t" anchorCtr="0" compatLnSpc="1">
            <a:spAutoFit/>
          </a:bodyPr>
          <a:lstStyle/>
          <a:p>
            <a:pPr marL="0" marR="0" lvl="0" indent="0" algn="just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El </a:t>
            </a:r>
            <a:r>
              <a:rPr kumimoji="0" lang="es-MX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World</a:t>
            </a: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 </a:t>
            </a:r>
            <a:r>
              <a:rPr kumimoji="0" lang="es-MX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Resources</a:t>
            </a: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 </a:t>
            </a:r>
            <a:r>
              <a:rPr kumimoji="0" lang="es-MX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Institute</a:t>
            </a: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 </a:t>
            </a: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es una organización técnica global que convierte las grandes ideas en acciones: establecemos vínculos entre la </a:t>
            </a: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conservación del medio ambiente</a:t>
            </a: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, las </a:t>
            </a: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oportunidades económicas </a:t>
            </a: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y </a:t>
            </a: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el bienestar humano</a:t>
            </a: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.</a:t>
            </a:r>
          </a:p>
          <a:p>
            <a:pPr marL="0" marR="0" lvl="0" indent="0" algn="just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MX" sz="1400" b="0" i="0" u="none" strike="noStrike" kern="0" cap="none" spc="0" normalizeH="0" baseline="0" noProof="0" dirty="0">
              <a:ln>
                <a:noFill/>
              </a:ln>
              <a:solidFill>
                <a:srgbClr val="6B6C6D"/>
              </a:solidFill>
              <a:effectLst/>
              <a:uLnTx/>
              <a:uFillTx/>
              <a:latin typeface="Georgia"/>
              <a:ea typeface="Georgia"/>
              <a:cs typeface="Georgia"/>
            </a:endParaRPr>
          </a:p>
          <a:p>
            <a:pPr marL="0" marR="0" lvl="0" indent="0" algn="just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Actuamos a través de seis programas críticos: </a:t>
            </a: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Ciudades, Clima, Energía, Alimentos, Bosques </a:t>
            </a: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y</a:t>
            </a:r>
            <a:r>
              <a:rPr kumimoji="0" lang="es-MX" sz="1400" b="1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 Agua.</a:t>
            </a: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 </a:t>
            </a:r>
          </a:p>
          <a:p>
            <a:pPr marL="0" marR="0" lvl="0" indent="0" algn="just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6B6C6D"/>
              </a:solidFill>
              <a:effectLst/>
              <a:uLnTx/>
              <a:uFillTx/>
              <a:latin typeface="Georgia"/>
              <a:ea typeface="Georgia"/>
              <a:cs typeface="Georgia"/>
            </a:endParaRPr>
          </a:p>
          <a:p>
            <a:pPr marL="0" marR="0" lvl="0" indent="0" algn="just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1400" b="0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Durante 13 años operamos el programa de Ciudades de WRI como CTS Embarq México y, a partir de septiembre de 2016, comenzamos operaciones como 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srgbClr val="F0AB00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WRI México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srgbClr val="6B6C6D"/>
                </a:solidFill>
                <a:effectLst/>
                <a:uLnTx/>
                <a:uFillTx/>
                <a:latin typeface="Georgia"/>
                <a:ea typeface="Georgia"/>
                <a:cs typeface="Georgi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4178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 txBox="1">
            <a:spLocks noGrp="1"/>
          </p:cNvSpPr>
          <p:nvPr>
            <p:ph type="body" idx="4294967295"/>
          </p:nvPr>
        </p:nvSpPr>
        <p:spPr>
          <a:xfrm>
            <a:off x="441326" y="6407145"/>
            <a:ext cx="4579406" cy="383115"/>
          </a:xfrm>
        </p:spPr>
        <p:txBody>
          <a:bodyPr>
            <a:normAutofit fontScale="85000" lnSpcReduction="20000"/>
          </a:bodyPr>
          <a:lstStyle/>
          <a:p>
            <a:endParaRPr lang="es-E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5" y="1068567"/>
            <a:ext cx="8905743" cy="48849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itle 1"/>
          <p:cNvSpPr txBox="1">
            <a:spLocks noGrp="1"/>
          </p:cNvSpPr>
          <p:nvPr>
            <p:ph type="title"/>
          </p:nvPr>
        </p:nvSpPr>
        <p:spPr>
          <a:xfrm>
            <a:off x="0" y="1922"/>
            <a:ext cx="2968283" cy="504515"/>
          </a:xfrm>
        </p:spPr>
        <p:txBody>
          <a:bodyPr>
            <a:normAutofit/>
          </a:bodyPr>
          <a:lstStyle/>
          <a:p>
            <a:pPr lvl="0"/>
            <a:r>
              <a:rPr lang="en-US" sz="2800" b="0" dirty="0">
                <a:latin typeface="Arial MT Std Cond" panose="020B0806030403020204"/>
              </a:rPr>
              <a:t>CONSECUENCIAS</a:t>
            </a:r>
          </a:p>
        </p:txBody>
      </p:sp>
    </p:spTree>
    <p:extLst>
      <p:ext uri="{BB962C8B-B14F-4D97-AF65-F5344CB8AC3E}">
        <p14:creationId xmlns:p14="http://schemas.microsoft.com/office/powerpoint/2010/main" val="313177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750" y="6326769"/>
            <a:ext cx="1822811" cy="268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666B1-C61C-487C-BEFE-E52A137B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347" y="748146"/>
            <a:ext cx="9189347" cy="55786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F7D6B48-18AF-4B29-9B9C-9834AC022670}"/>
              </a:ext>
            </a:extLst>
          </p:cNvPr>
          <p:cNvSpPr txBox="1"/>
          <p:nvPr/>
        </p:nvSpPr>
        <p:spPr>
          <a:xfrm>
            <a:off x="-26133" y="3259723"/>
            <a:ext cx="2628571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TIEMPO PERDIDO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EE01A05-E5BB-4512-A6AB-3A361A182B51}"/>
              </a:ext>
            </a:extLst>
          </p:cNvPr>
          <p:cNvSpPr txBox="1"/>
          <p:nvPr/>
        </p:nvSpPr>
        <p:spPr>
          <a:xfrm>
            <a:off x="4549326" y="3002975"/>
            <a:ext cx="459467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INCREMENTO DE COSTOS EN INFRAESTRUCTURA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7009E1D-8291-449E-99CA-9C7683527504}"/>
              </a:ext>
            </a:extLst>
          </p:cNvPr>
          <p:cNvSpPr txBox="1"/>
          <p:nvPr/>
        </p:nvSpPr>
        <p:spPr>
          <a:xfrm>
            <a:off x="0" y="5883760"/>
            <a:ext cx="2667001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MALA SALUD PÚBLICA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BD5D0FD-C54E-4101-ACA3-480D2B4A8345}"/>
              </a:ext>
            </a:extLst>
          </p:cNvPr>
          <p:cNvSpPr txBox="1"/>
          <p:nvPr/>
        </p:nvSpPr>
        <p:spPr>
          <a:xfrm>
            <a:off x="4571999" y="5934462"/>
            <a:ext cx="4572001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INSEGURIDAD EN EL ESPACIO PÚBLICO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D63D438-E992-4C04-B3F9-8D1C2E3B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6380522"/>
            <a:ext cx="6912700" cy="57149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7524019-4302-454D-B343-91630430A767}"/>
              </a:ext>
            </a:extLst>
          </p:cNvPr>
          <p:cNvSpPr txBox="1"/>
          <p:nvPr/>
        </p:nvSpPr>
        <p:spPr>
          <a:xfrm>
            <a:off x="0" y="39282"/>
            <a:ext cx="4091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Costos adicionales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5821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MX">
                <a:latin typeface="Myriad Pro" pitchFamily="34"/>
              </a:rPr>
              <a:t>DEBIL</a:t>
            </a:r>
            <a:endParaRPr lang="es-ES">
              <a:latin typeface="Myriad Pro" pitchFamily="3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1326" y="6407145"/>
            <a:ext cx="4579406" cy="383115"/>
          </a:xfrm>
        </p:spPr>
        <p:txBody>
          <a:bodyPr lIns="0" anchor="ctr">
            <a:noAutofit/>
          </a:bodyPr>
          <a:lstStyle/>
          <a:p>
            <a:endParaRPr lang="es-ES"/>
          </a:p>
        </p:txBody>
      </p:sp>
      <p:grpSp>
        <p:nvGrpSpPr>
          <p:cNvPr id="5" name="Group 15"/>
          <p:cNvGrpSpPr/>
          <p:nvPr/>
        </p:nvGrpSpPr>
        <p:grpSpPr>
          <a:xfrm>
            <a:off x="2020357" y="1306256"/>
            <a:ext cx="6000749" cy="4457709"/>
            <a:chOff x="2020357" y="1306256"/>
            <a:chExt cx="6000749" cy="4457709"/>
          </a:xfrm>
        </p:grpSpPr>
        <p:pic>
          <p:nvPicPr>
            <p:cNvPr id="6" name="Picture 6" descr="Appleyard_diagram">
              <a:extLst/>
            </p:cNvPr>
            <p:cNvPicPr>
              <a:picLocks noChangeAspect="1"/>
            </p:cNvPicPr>
            <p:nvPr/>
          </p:nvPicPr>
          <p:blipFill>
            <a:blip r:embed="rId2"/>
            <a:srcRect l="41364" r="29593"/>
            <a:stretch>
              <a:fillRect/>
            </a:stretch>
          </p:blipFill>
          <p:spPr>
            <a:xfrm>
              <a:off x="2020357" y="1578931"/>
              <a:ext cx="4989597" cy="41579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 Box 7"/>
            <p:cNvSpPr txBox="1"/>
            <p:nvPr/>
          </p:nvSpPr>
          <p:spPr>
            <a:xfrm>
              <a:off x="2398361" y="1571405"/>
              <a:ext cx="1058399" cy="3525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E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Text Box 8"/>
            <p:cNvSpPr txBox="1"/>
            <p:nvPr/>
          </p:nvSpPr>
          <p:spPr>
            <a:xfrm>
              <a:off x="2473954" y="1306256"/>
              <a:ext cx="2187674" cy="34649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40000"/>
                </a:lnSpc>
                <a:spcBef>
                  <a:spcPts val="7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MX" sz="12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TRÁFICO PESADO</a:t>
              </a:r>
              <a:endPara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Myriad Pro" pitchFamily="34"/>
              </a:endParaRPr>
            </a:p>
            <a:p>
              <a:pPr marL="0" marR="0" lvl="0" indent="0" algn="ctr" defTabSz="914400" rtl="0" fontAlgn="auto" hangingPunct="1">
                <a:lnSpc>
                  <a:spcPct val="40000"/>
                </a:lnSpc>
                <a:spcBef>
                  <a:spcPts val="8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16,000 vehículos </a:t>
              </a:r>
              <a:r>
                <a:rPr lang="en-US" sz="13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diarios</a:t>
              </a:r>
            </a:p>
          </p:txBody>
        </p:sp>
        <p:sp>
          <p:nvSpPr>
            <p:cNvPr id="9" name="Text Box 9"/>
            <p:cNvSpPr txBox="1"/>
            <p:nvPr/>
          </p:nvSpPr>
          <p:spPr>
            <a:xfrm>
              <a:off x="2473954" y="2877525"/>
              <a:ext cx="2187674" cy="3525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40000"/>
                </a:lnSpc>
                <a:spcBef>
                  <a:spcPts val="8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TRÁFICO MEDIO</a:t>
              </a:r>
            </a:p>
            <a:p>
              <a:pPr marL="0" marR="0" lvl="0" indent="0" algn="ctr" defTabSz="914400" rtl="0" fontAlgn="auto" hangingPunct="1">
                <a:lnSpc>
                  <a:spcPct val="40000"/>
                </a:lnSpc>
                <a:spcBef>
                  <a:spcPts val="8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8,000 vehículos diarios</a:t>
              </a:r>
            </a:p>
          </p:txBody>
        </p:sp>
        <p:sp>
          <p:nvSpPr>
            <p:cNvPr id="10" name="Text Box 10"/>
            <p:cNvSpPr txBox="1"/>
            <p:nvPr/>
          </p:nvSpPr>
          <p:spPr>
            <a:xfrm>
              <a:off x="2473954" y="4390043"/>
              <a:ext cx="2187674" cy="3525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40000"/>
                </a:lnSpc>
                <a:spcBef>
                  <a:spcPts val="8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MX" sz="13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TRÁFICO LIGERO</a:t>
              </a:r>
              <a:endParaRPr lang="en-US" sz="1300" b="1" i="0" u="none" strike="noStrike" kern="1200" cap="none" spc="0" baseline="0">
                <a:solidFill>
                  <a:srgbClr val="000000"/>
                </a:solidFill>
                <a:uFillTx/>
                <a:latin typeface="Myriad Pro" pitchFamily="34"/>
              </a:endParaRPr>
            </a:p>
            <a:p>
              <a:pPr marL="0" marR="0" lvl="0" indent="0" algn="ctr" defTabSz="914400" rtl="0" fontAlgn="auto" hangingPunct="1">
                <a:lnSpc>
                  <a:spcPct val="40000"/>
                </a:lnSpc>
                <a:spcBef>
                  <a:spcPts val="8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2,000 vehículos diarios</a:t>
              </a:r>
            </a:p>
          </p:txBody>
        </p:sp>
        <p:sp>
          <p:nvSpPr>
            <p:cNvPr id="11" name="Text Box 11"/>
            <p:cNvSpPr txBox="1"/>
            <p:nvPr/>
          </p:nvSpPr>
          <p:spPr>
            <a:xfrm>
              <a:off x="5044360" y="2374358"/>
              <a:ext cx="2833423" cy="3525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40000"/>
                </a:lnSpc>
                <a:spcBef>
                  <a:spcPts val="8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0.9 amigos por persona</a:t>
              </a:r>
            </a:p>
            <a:p>
              <a:pPr marL="0" marR="0" lvl="0" indent="0" algn="l" defTabSz="914400" rtl="0" fontAlgn="auto" hangingPunct="1">
                <a:lnSpc>
                  <a:spcPct val="40000"/>
                </a:lnSpc>
                <a:spcBef>
                  <a:spcPts val="8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3.1 conocidos por persona</a:t>
              </a:r>
            </a:p>
          </p:txBody>
        </p:sp>
        <p:sp>
          <p:nvSpPr>
            <p:cNvPr id="12" name="Text Box 12"/>
            <p:cNvSpPr txBox="1"/>
            <p:nvPr/>
          </p:nvSpPr>
          <p:spPr>
            <a:xfrm>
              <a:off x="5044360" y="3820591"/>
              <a:ext cx="2976746" cy="3525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40000"/>
                </a:lnSpc>
                <a:spcBef>
                  <a:spcPts val="8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1.3 amigos por persona</a:t>
              </a:r>
            </a:p>
            <a:p>
              <a:pPr marL="0" marR="0" lvl="0" indent="0" algn="l" defTabSz="914400" rtl="0" fontAlgn="auto" hangingPunct="1">
                <a:lnSpc>
                  <a:spcPct val="40000"/>
                </a:lnSpc>
                <a:spcBef>
                  <a:spcPts val="8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4.1 conocidos por persona</a:t>
              </a:r>
            </a:p>
          </p:txBody>
        </p:sp>
        <p:sp>
          <p:nvSpPr>
            <p:cNvPr id="13" name="Text Box 13"/>
            <p:cNvSpPr txBox="1"/>
            <p:nvPr/>
          </p:nvSpPr>
          <p:spPr>
            <a:xfrm>
              <a:off x="5044360" y="5411446"/>
              <a:ext cx="2619225" cy="35251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40000"/>
                </a:lnSpc>
                <a:spcBef>
                  <a:spcPts val="8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3 amigos por persona</a:t>
              </a:r>
            </a:p>
            <a:p>
              <a:pPr marL="0" marR="0" lvl="0" indent="0" algn="l" defTabSz="914400" rtl="0" fontAlgn="auto" hangingPunct="1">
                <a:lnSpc>
                  <a:spcPct val="40000"/>
                </a:lnSpc>
                <a:spcBef>
                  <a:spcPts val="8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300" b="1" i="0" u="none" strike="noStrike" kern="1200" cap="none" spc="0" baseline="0">
                  <a:solidFill>
                    <a:srgbClr val="000000"/>
                  </a:solidFill>
                  <a:uFillTx/>
                  <a:latin typeface="Myriad Pro" pitchFamily="34"/>
                </a:rPr>
                <a:t>6.3 conocidos por persona</a:t>
              </a:r>
            </a:p>
          </p:txBody>
        </p:sp>
      </p:grpSp>
      <p:sp>
        <p:nvSpPr>
          <p:cNvPr id="14" name="Text Box 16"/>
          <p:cNvSpPr txBox="1"/>
          <p:nvPr/>
        </p:nvSpPr>
        <p:spPr>
          <a:xfrm>
            <a:off x="2473954" y="5899964"/>
            <a:ext cx="5500692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Garamond" pitchFamily="18"/>
              </a:rPr>
              <a:t>Donald Appleyard, UC Berkeley Professor of Urban Design, </a:t>
            </a:r>
          </a:p>
        </p:txBody>
      </p:sp>
    </p:spTree>
    <p:extLst>
      <p:ext uri="{BB962C8B-B14F-4D97-AF65-F5344CB8AC3E}">
        <p14:creationId xmlns:p14="http://schemas.microsoft.com/office/powerpoint/2010/main" val="527508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B7362BC-D548-4E1C-A442-FF3B13F13BD3}"/>
              </a:ext>
            </a:extLst>
          </p:cNvPr>
          <p:cNvSpPr/>
          <p:nvPr/>
        </p:nvSpPr>
        <p:spPr>
          <a:xfrm>
            <a:off x="6248400" y="0"/>
            <a:ext cx="2895599" cy="6858000"/>
          </a:xfrm>
          <a:prstGeom prst="rect">
            <a:avLst/>
          </a:prstGeom>
          <a:solidFill>
            <a:srgbClr val="F0AB00"/>
          </a:solidFill>
          <a:ln>
            <a:solidFill>
              <a:srgbClr val="F0AB00"/>
            </a:solidFill>
          </a:ln>
          <a:effectLst>
            <a:outerShdw blurRad="40000" dist="23000" dir="5400000" rotWithShape="0">
              <a:srgbClr val="F0AB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7A2F05-A0ED-404F-A0F2-0531F6E65B83}"/>
              </a:ext>
            </a:extLst>
          </p:cNvPr>
          <p:cNvSpPr txBox="1"/>
          <p:nvPr/>
        </p:nvSpPr>
        <p:spPr>
          <a:xfrm>
            <a:off x="609600" y="1925782"/>
            <a:ext cx="7467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800" dirty="0">
                <a:solidFill>
                  <a:schemeClr val="bg1"/>
                </a:solidFill>
                <a:latin typeface="Acumin Pro Condensed" panose="020B0806020202020204" pitchFamily="34" charset="0"/>
              </a:rPr>
              <a:t>HUMANO</a:t>
            </a:r>
            <a:endParaRPr lang="es-ES" sz="13800" dirty="0">
              <a:solidFill>
                <a:schemeClr val="bg1"/>
              </a:solidFill>
              <a:latin typeface="Acumin Pro Condensed" panose="020B08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Enmarcando el problema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6" y="871057"/>
            <a:ext cx="9070144" cy="5844068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03320" y="4473841"/>
            <a:ext cx="5440680" cy="820668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36947" algn="l" defTabSz="685800">
              <a:defRPr/>
            </a:pP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¿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Quién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fue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la 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primera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persona 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en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tu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familia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que 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migró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a la ciudad? </a:t>
            </a:r>
          </a:p>
        </p:txBody>
      </p:sp>
    </p:spTree>
    <p:extLst>
      <p:ext uri="{BB962C8B-B14F-4D97-AF65-F5344CB8AC3E}">
        <p14:creationId xmlns:p14="http://schemas.microsoft.com/office/powerpoint/2010/main" val="277245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932566"/>
            <a:ext cx="8229600" cy="670322"/>
          </a:xfrm>
        </p:spPr>
        <p:txBody>
          <a:bodyPr>
            <a:normAutofit/>
          </a:bodyPr>
          <a:lstStyle/>
          <a:p>
            <a:r>
              <a:rPr lang="es-MX" sz="2700" dirty="0">
                <a:latin typeface="Arial MT Std Light Cond" charset="0"/>
              </a:rPr>
              <a:t>Poniendo una cara a la migración</a:t>
            </a:r>
            <a:endParaRPr lang="es-ES_tradnl" sz="27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2250" dirty="0">
                <a:latin typeface="Acumin Pro Condensed Light" panose="020B0406020202020204" pitchFamily="34" charset="0"/>
              </a:rPr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3" t="31111" r="14274"/>
          <a:stretch/>
        </p:blipFill>
        <p:spPr>
          <a:xfrm>
            <a:off x="1" y="1403329"/>
            <a:ext cx="3376686" cy="421388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643314" y="1454127"/>
            <a:ext cx="550068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685800">
              <a:buFont typeface="Wingdings" panose="05000000000000000000" pitchFamily="2" charset="2"/>
              <a:buChar char="§"/>
              <a:defRPr/>
            </a:pPr>
            <a:r>
              <a:rPr lang="es-MX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Servicios Básicos</a:t>
            </a:r>
          </a:p>
          <a:p>
            <a:pPr algn="ctr" defTabSz="685800">
              <a:defRPr/>
            </a:pP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643314" y="2139681"/>
            <a:ext cx="550068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685800">
              <a:buFont typeface="Wingdings" panose="05000000000000000000" pitchFamily="2" charset="2"/>
              <a:buChar char="§"/>
              <a:defRPr/>
            </a:pP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Oportunidades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laborales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.</a:t>
            </a:r>
          </a:p>
          <a:p>
            <a:pPr algn="ctr" defTabSz="685800">
              <a:defRPr/>
            </a:pP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643312" y="2805482"/>
            <a:ext cx="550068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defTabSz="685800">
              <a:buFont typeface="Wingdings" panose="05000000000000000000" pitchFamily="2" charset="2"/>
              <a:buChar char="§"/>
              <a:defRPr/>
            </a:pPr>
            <a:r>
              <a:rPr lang="es-MX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Servicios de salud y de protección a la vida. </a:t>
            </a:r>
          </a:p>
          <a:p>
            <a:pPr algn="ctr" defTabSz="685800">
              <a:defRPr/>
            </a:pP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643313" y="4211000"/>
            <a:ext cx="550068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defTabSz="685800">
              <a:buFont typeface="Wingdings" panose="05000000000000000000" pitchFamily="2" charset="2"/>
              <a:buChar char="§"/>
              <a:defRPr/>
            </a:pPr>
            <a:r>
              <a:rPr lang="es-MX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 </a:t>
            </a:r>
            <a:r>
              <a:rPr lang="es-MX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Recreació</a:t>
            </a:r>
            <a:r>
              <a:rPr lang="es-MX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n y vida pública</a:t>
            </a:r>
          </a:p>
          <a:p>
            <a:pPr algn="ctr" defTabSz="685800">
              <a:defRPr/>
            </a:pP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643314" y="4958158"/>
            <a:ext cx="5500687" cy="659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defTabSz="685800">
              <a:buFont typeface="Wingdings" panose="05000000000000000000" pitchFamily="2" charset="2"/>
              <a:buChar char="§"/>
              <a:defRPr/>
            </a:pPr>
            <a:r>
              <a:rPr lang="es-MX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 Abasto </a:t>
            </a:r>
            <a:endParaRPr lang="es-ES" sz="2250" dirty="0">
              <a:solidFill>
                <a:prstClr val="black"/>
              </a:solidFill>
              <a:latin typeface="Acumin Pro Condensed Light" panose="020B0406020202020204" pitchFamily="34" charset="0"/>
            </a:endParaRPr>
          </a:p>
          <a:p>
            <a:pPr algn="ctr" defTabSz="685800">
              <a:defRPr/>
            </a:pP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643314" y="3603585"/>
            <a:ext cx="5500687" cy="659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defTabSz="685800">
              <a:buFont typeface="Wingdings" panose="05000000000000000000" pitchFamily="2" charset="2"/>
              <a:buChar char="§"/>
              <a:defRPr/>
            </a:pPr>
            <a:r>
              <a:rPr lang="es-MX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 Oportunidades de educación y crecimiento</a:t>
            </a:r>
            <a:endParaRPr lang="es-ES" sz="2250" dirty="0">
              <a:solidFill>
                <a:prstClr val="black"/>
              </a:solidFill>
              <a:latin typeface="Acumin Pro Condensed Light" panose="020B0406020202020204" pitchFamily="34" charset="0"/>
            </a:endParaRPr>
          </a:p>
          <a:p>
            <a:pPr algn="ctr" defTabSz="685800">
              <a:defRPr/>
            </a:pP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3643314" y="1412269"/>
            <a:ext cx="550068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685800">
              <a:buFont typeface="Wingdings" panose="05000000000000000000" pitchFamily="2" charset="2"/>
              <a:buChar char="§"/>
              <a:defRPr/>
            </a:pP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Toda la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familia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vivía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en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un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cuarto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sin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servicios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básicos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</a:p>
          <a:p>
            <a:pPr algn="ctr" defTabSz="685800">
              <a:defRPr/>
            </a:pP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3643311" y="2173758"/>
            <a:ext cx="5500687" cy="7600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defTabSz="685800">
              <a:buFont typeface="Wingdings" panose="05000000000000000000" pitchFamily="2" charset="2"/>
              <a:buChar char="§"/>
              <a:defRPr/>
            </a:pP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Trabajaba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arando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el campo 14 horas al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día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con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salario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mínimo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.  </a:t>
            </a:r>
          </a:p>
          <a:p>
            <a:pPr algn="ctr" defTabSz="685800">
              <a:defRPr/>
            </a:pP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643308" y="2817787"/>
            <a:ext cx="5282032" cy="684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defTabSz="685800">
              <a:buFont typeface="Wingdings" panose="05000000000000000000" pitchFamily="2" charset="2"/>
              <a:buChar char="§"/>
              <a:defRPr/>
            </a:pP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Catorce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hijos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,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tres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murieron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en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el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área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rural (2 al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nacer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y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una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niña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por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picadura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de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alacrán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) </a:t>
            </a: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671887" y="4273000"/>
            <a:ext cx="5500687" cy="67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defTabSz="685800">
              <a:buFont typeface="Wingdings" panose="05000000000000000000" pitchFamily="2" charset="2"/>
              <a:buChar char="§"/>
              <a:defRPr/>
            </a:pP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Sus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hijos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e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hijas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(mi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papá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) ¡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trabajaron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desde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que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tenían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5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años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! No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había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lugar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 a </a:t>
            </a:r>
            <a:r>
              <a:rPr lang="en-US" sz="225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juegos</a:t>
            </a:r>
            <a:r>
              <a:rPr lang="en-US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. </a:t>
            </a: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671886" y="4960546"/>
            <a:ext cx="5500687" cy="659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defTabSz="685800">
              <a:buFont typeface="Wingdings" panose="05000000000000000000" pitchFamily="2" charset="2"/>
              <a:buChar char="§"/>
              <a:defRPr/>
            </a:pPr>
            <a:r>
              <a:rPr lang="es-MX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En la casa había escasez de alimentos </a:t>
            </a:r>
            <a:endParaRPr lang="es-ES" sz="2250" dirty="0">
              <a:solidFill>
                <a:prstClr val="black"/>
              </a:solidFill>
              <a:latin typeface="Acumin Pro Condensed Light" panose="020B0406020202020204" pitchFamily="34" charset="0"/>
            </a:endParaRPr>
          </a:p>
          <a:p>
            <a:pPr algn="ctr" defTabSz="685800">
              <a:defRPr/>
            </a:pP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671887" y="3593435"/>
            <a:ext cx="5500687" cy="659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defTabSz="685800">
              <a:buFont typeface="Wingdings" panose="05000000000000000000" pitchFamily="2" charset="2"/>
              <a:buChar char="§"/>
              <a:defRPr/>
            </a:pPr>
            <a:r>
              <a:rPr lang="es-MX" sz="225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No podía leer o escribir (¡Acabó la primaria y secundaria cuando tenía 75!)</a:t>
            </a:r>
            <a:endParaRPr lang="es-ES" sz="22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89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8054D1-0744-4C32-87E5-DCB11B18A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4847130"/>
            <a:ext cx="8291264" cy="428394"/>
          </a:xfrm>
        </p:spPr>
        <p:txBody>
          <a:bodyPr numCol="4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 err="1">
                <a:latin typeface="+mj-lt"/>
              </a:rPr>
              <a:t>Necesidades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Básicas</a:t>
            </a:r>
            <a:endParaRPr lang="en-US" dirty="0">
              <a:latin typeface="+mj-lt"/>
            </a:endParaRPr>
          </a:p>
          <a:p>
            <a:pPr marL="0" indent="0" algn="ctr">
              <a:buNone/>
            </a:pPr>
            <a:r>
              <a:rPr lang="en-US" dirty="0" err="1">
                <a:latin typeface="+mj-lt"/>
              </a:rPr>
              <a:t>Movilidad</a:t>
            </a:r>
            <a:r>
              <a:rPr lang="en-US" dirty="0">
                <a:latin typeface="+mj-lt"/>
              </a:rPr>
              <a:t> </a:t>
            </a:r>
          </a:p>
          <a:p>
            <a:pPr marL="0" indent="0" algn="ctr">
              <a:buNone/>
            </a:pPr>
            <a:r>
              <a:rPr lang="en-US" dirty="0" err="1">
                <a:latin typeface="+mj-lt"/>
              </a:rPr>
              <a:t>Sentirte</a:t>
            </a:r>
            <a:r>
              <a:rPr lang="en-US" dirty="0">
                <a:latin typeface="+mj-lt"/>
              </a:rPr>
              <a:t> Seguro</a:t>
            </a:r>
          </a:p>
          <a:p>
            <a:pPr marL="0" indent="0" algn="ctr">
              <a:buNone/>
            </a:pPr>
            <a:r>
              <a:rPr lang="en-US" dirty="0" err="1">
                <a:latin typeface="+mj-lt"/>
              </a:rPr>
              <a:t>Conexión</a:t>
            </a:r>
            <a:r>
              <a:rPr lang="en-US" dirty="0">
                <a:latin typeface="+mj-lt"/>
              </a:rPr>
              <a:t> Humana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FB19ABA-93BC-4366-B0A1-E1438912A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>
              <a:latin typeface="+mj-l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32BDF05-7260-44FE-9696-3021659B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71"/>
          <a:stretch/>
        </p:blipFill>
        <p:spPr>
          <a:xfrm>
            <a:off x="4787079" y="2605990"/>
            <a:ext cx="1873154" cy="1530899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398BF974-FC7A-4FEC-9569-E9A7AF6C43FC}"/>
              </a:ext>
            </a:extLst>
          </p:cNvPr>
          <p:cNvGrpSpPr/>
          <p:nvPr/>
        </p:nvGrpSpPr>
        <p:grpSpPr>
          <a:xfrm>
            <a:off x="441326" y="2436922"/>
            <a:ext cx="2286196" cy="1742399"/>
            <a:chOff x="1713562" y="0"/>
            <a:chExt cx="5983932" cy="4560587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0BF125F-2CBF-4489-AC28-141F0D562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255"/>
            <a:stretch/>
          </p:blipFill>
          <p:spPr>
            <a:xfrm>
              <a:off x="2000250" y="0"/>
              <a:ext cx="5143500" cy="4513149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0441C871-C2F1-41DC-8D67-CB7E279EF4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6050"/>
            <a:stretch/>
          </p:blipFill>
          <p:spPr>
            <a:xfrm>
              <a:off x="5251156" y="2395812"/>
              <a:ext cx="2446338" cy="2053716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8A2739FB-4437-4CAC-899B-5A65092A1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6818"/>
            <a:stretch/>
          </p:blipFill>
          <p:spPr>
            <a:xfrm>
              <a:off x="1713562" y="2397496"/>
              <a:ext cx="2515538" cy="2092486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A000DE2F-BD99-48CE-9DDF-3DF8A0B2B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4100"/>
            <a:stretch/>
          </p:blipFill>
          <p:spPr>
            <a:xfrm>
              <a:off x="3384255" y="2325033"/>
              <a:ext cx="2602503" cy="2235554"/>
            </a:xfrm>
            <a:prstGeom prst="rect">
              <a:avLst/>
            </a:prstGeom>
          </p:spPr>
        </p:pic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05BBDB73-C905-4555-88AC-1091A1EC13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34" t="9786" r="14905" b="13465"/>
          <a:stretch/>
        </p:blipFill>
        <p:spPr>
          <a:xfrm>
            <a:off x="7020273" y="2717772"/>
            <a:ext cx="1333015" cy="144342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FEED718-FCC8-4572-8B74-1021582A7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219460" flipH="1">
            <a:off x="3413495" y="2523663"/>
            <a:ext cx="949624" cy="179626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CCEE16C8-CE98-461A-B21E-AD35161D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3228"/>
            <a:ext cx="8229600" cy="670322"/>
          </a:xfrm>
        </p:spPr>
        <p:txBody>
          <a:bodyPr/>
          <a:lstStyle/>
          <a:p>
            <a:r>
              <a:rPr lang="es-MX" dirty="0"/>
              <a:t>Componentes necesidades</a:t>
            </a:r>
          </a:p>
        </p:txBody>
      </p:sp>
    </p:spTree>
    <p:extLst>
      <p:ext uri="{BB962C8B-B14F-4D97-AF65-F5344CB8AC3E}">
        <p14:creationId xmlns:p14="http://schemas.microsoft.com/office/powerpoint/2010/main" val="1276205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06C396C-BC76-434E-88F4-70685E1E89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8210" t="15801" r="10146" b="30378"/>
          <a:stretch/>
        </p:blipFill>
        <p:spPr>
          <a:xfrm>
            <a:off x="3600189" y="2626729"/>
            <a:ext cx="2005285" cy="1512168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FB19ABA-93BC-4366-B0A1-E1438912A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8EB11FD-DA74-4562-9FF4-221459999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027"/>
          <a:stretch/>
        </p:blipFill>
        <p:spPr>
          <a:xfrm>
            <a:off x="6339117" y="2626729"/>
            <a:ext cx="1758890" cy="151216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78592C4-831A-4DA7-B23D-CF00AE5CDE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94" t="4005" r="7963" b="21728"/>
          <a:stretch/>
        </p:blipFill>
        <p:spPr>
          <a:xfrm>
            <a:off x="682418" y="2626729"/>
            <a:ext cx="1751125" cy="1594868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BA31E4B-9962-4C84-A06D-A8BDD789AE9F}"/>
              </a:ext>
            </a:extLst>
          </p:cNvPr>
          <p:cNvSpPr txBox="1">
            <a:spLocks/>
          </p:cNvSpPr>
          <p:nvPr/>
        </p:nvSpPr>
        <p:spPr>
          <a:xfrm>
            <a:off x="457201" y="4847130"/>
            <a:ext cx="8291264" cy="428394"/>
          </a:xfrm>
          <a:prstGeom prst="rect">
            <a:avLst/>
          </a:prstGeom>
        </p:spPr>
        <p:txBody>
          <a:bodyPr vert="horz" lIns="91440" tIns="45720" rIns="91440" bIns="45720" numCol="4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400" kern="0" baseline="0">
                <a:solidFill>
                  <a:schemeClr val="tx1"/>
                </a:solidFill>
                <a:latin typeface="Acumin Pro Condensed Light" panose="020B0406020202020204" pitchFamily="34" charset="0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–"/>
              <a:defRPr sz="2400" kern="0" baseline="0">
                <a:solidFill>
                  <a:schemeClr val="tx1"/>
                </a:solidFill>
                <a:latin typeface="Acumin Pro Condensed Light" panose="020B0406020202020204" pitchFamily="34" charset="0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•"/>
              <a:defRPr sz="2400" kern="0" baseline="0">
                <a:solidFill>
                  <a:schemeClr val="tx1"/>
                </a:solidFill>
                <a:latin typeface="Acumin Pro Condensed Light" panose="020B0406020202020204" pitchFamily="34" charset="0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–"/>
              <a:defRPr sz="2400" kern="0" baseline="0">
                <a:solidFill>
                  <a:schemeClr val="tx1"/>
                </a:solidFill>
                <a:latin typeface="Acumin Pro Condensed Light" panose="020B0406020202020204" pitchFamily="34" charset="0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C000"/>
              </a:buClr>
              <a:buFont typeface="Arial"/>
              <a:buChar char="»"/>
              <a:defRPr sz="2400" kern="0" baseline="0">
                <a:solidFill>
                  <a:schemeClr val="tx1"/>
                </a:solidFill>
                <a:latin typeface="Acumin Pro Condensed Light" panose="020B0406020202020204" pitchFamily="34" charset="0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+mj-lt"/>
              </a:rPr>
              <a:t>Salud</a:t>
            </a:r>
            <a:r>
              <a:rPr lang="en-US" dirty="0">
                <a:latin typeface="+mj-lt"/>
              </a:rPr>
              <a:t> &amp; Habitat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C1DE316-2FBD-4799-9055-DF0E23B4B523}"/>
              </a:ext>
            </a:extLst>
          </p:cNvPr>
          <p:cNvSpPr/>
          <p:nvPr/>
        </p:nvSpPr>
        <p:spPr>
          <a:xfrm>
            <a:off x="3583774" y="4836943"/>
            <a:ext cx="189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42900">
              <a:spcBef>
                <a:spcPct val="20000"/>
              </a:spcBef>
              <a:buClr>
                <a:srgbClr val="FFC000"/>
              </a:buClr>
            </a:pPr>
            <a:r>
              <a:rPr lang="en-US" sz="2400" kern="0" dirty="0" err="1">
                <a:latin typeface="+mj-lt"/>
                <a:cs typeface="Arial"/>
              </a:rPr>
              <a:t>Florecimiento</a:t>
            </a:r>
            <a:endParaRPr lang="en-US" sz="2400" kern="0" dirty="0">
              <a:latin typeface="+mj-lt"/>
              <a:cs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0DC8CCC-5E6A-49EF-9523-D86DF9C563E8}"/>
              </a:ext>
            </a:extLst>
          </p:cNvPr>
          <p:cNvSpPr/>
          <p:nvPr/>
        </p:nvSpPr>
        <p:spPr>
          <a:xfrm>
            <a:off x="6827915" y="4764430"/>
            <a:ext cx="1119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kern="0" dirty="0" err="1">
                <a:latin typeface="+mj-lt"/>
                <a:cs typeface="Arial"/>
              </a:rPr>
              <a:t>Trabajo</a:t>
            </a:r>
            <a:endParaRPr lang="en-US" sz="2400" kern="0" dirty="0">
              <a:latin typeface="+mj-lt"/>
              <a:cs typeface="Arial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04B9456-C243-4A9E-A5A0-5063DC674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3228"/>
            <a:ext cx="8229600" cy="670322"/>
          </a:xfrm>
        </p:spPr>
        <p:txBody>
          <a:bodyPr/>
          <a:lstStyle/>
          <a:p>
            <a:r>
              <a:rPr lang="es-MX" dirty="0"/>
              <a:t>Componentes necesidades</a:t>
            </a:r>
          </a:p>
        </p:txBody>
      </p:sp>
    </p:spTree>
    <p:extLst>
      <p:ext uri="{BB962C8B-B14F-4D97-AF65-F5344CB8AC3E}">
        <p14:creationId xmlns:p14="http://schemas.microsoft.com/office/powerpoint/2010/main" val="4219314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86" y="334736"/>
            <a:ext cx="9448800" cy="5759351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-163287" y="334737"/>
            <a:ext cx="8807225" cy="522514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36947" algn="l" defTabSz="685800">
              <a:defRPr/>
            </a:pPr>
            <a:r>
              <a:rPr lang="en-US" sz="3000" dirty="0">
                <a:solidFill>
                  <a:prstClr val="white"/>
                </a:solidFill>
                <a:latin typeface="Acumin Pro Condensed Light" panose="020B0406020202020204" pitchFamily="34" charset="0"/>
                <a:ea typeface="Arial MT Std Light Cond" charset="0"/>
                <a:cs typeface="Arial MT Std Light Cond" charset="0"/>
              </a:rPr>
              <a:t>¡La </a:t>
            </a:r>
            <a:r>
              <a:rPr lang="en-US" sz="3000" dirty="0" err="1">
                <a:solidFill>
                  <a:prstClr val="white"/>
                </a:solidFill>
                <a:latin typeface="Acumin Pro Condensed Light" panose="020B0406020202020204" pitchFamily="34" charset="0"/>
                <a:ea typeface="Arial MT Std Light Cond" charset="0"/>
                <a:cs typeface="Arial MT Std Light Cond" charset="0"/>
              </a:rPr>
              <a:t>búsqueda</a:t>
            </a:r>
            <a:r>
              <a:rPr lang="en-US" sz="3000" dirty="0">
                <a:solidFill>
                  <a:prstClr val="white"/>
                </a:solidFill>
                <a:latin typeface="Acumin Pro Condensed Light" panose="020B0406020202020204" pitchFamily="34" charset="0"/>
                <a:ea typeface="Arial MT Std Light Cond" charset="0"/>
                <a:cs typeface="Arial MT Std Light Cond" charset="0"/>
              </a:rPr>
              <a:t> de </a:t>
            </a:r>
            <a:r>
              <a:rPr lang="en-US" sz="3000" dirty="0" err="1">
                <a:solidFill>
                  <a:prstClr val="white"/>
                </a:solidFill>
                <a:latin typeface="Acumin Pro Condensed Light" panose="020B0406020202020204" pitchFamily="34" charset="0"/>
                <a:ea typeface="Arial MT Std Light Cond" charset="0"/>
                <a:cs typeface="Arial MT Std Light Cond" charset="0"/>
              </a:rPr>
              <a:t>oportunidades</a:t>
            </a:r>
            <a:r>
              <a:rPr lang="en-US" sz="3000" dirty="0">
                <a:solidFill>
                  <a:prstClr val="white"/>
                </a:solidFill>
                <a:latin typeface="Acumin Pro Condensed Light" panose="020B0406020202020204" pitchFamily="34" charset="0"/>
                <a:ea typeface="Arial MT Std Light Cond" charset="0"/>
                <a:cs typeface="Arial MT Std Light Cond" charset="0"/>
              </a:rPr>
              <a:t> </a:t>
            </a:r>
            <a:r>
              <a:rPr lang="en-US" sz="3000" dirty="0" err="1">
                <a:solidFill>
                  <a:prstClr val="white"/>
                </a:solidFill>
                <a:latin typeface="Acumin Pro Condensed Light" panose="020B0406020202020204" pitchFamily="34" charset="0"/>
                <a:ea typeface="Arial MT Std Light Cond" charset="0"/>
                <a:cs typeface="Arial MT Std Light Cond" charset="0"/>
              </a:rPr>
              <a:t>es</a:t>
            </a:r>
            <a:r>
              <a:rPr lang="en-US" sz="3000" dirty="0">
                <a:solidFill>
                  <a:prstClr val="white"/>
                </a:solidFill>
                <a:latin typeface="Acumin Pro Condensed Light" panose="020B0406020202020204" pitchFamily="34" charset="0"/>
                <a:ea typeface="Arial MT Std Light Cond" charset="0"/>
                <a:cs typeface="Arial MT Std Light Cond" charset="0"/>
              </a:rPr>
              <a:t> el motor de la </a:t>
            </a:r>
            <a:r>
              <a:rPr lang="en-US" sz="3000" dirty="0" err="1">
                <a:solidFill>
                  <a:prstClr val="white"/>
                </a:solidFill>
                <a:latin typeface="Acumin Pro Condensed Light" panose="020B0406020202020204" pitchFamily="34" charset="0"/>
                <a:ea typeface="Arial MT Std Light Cond" charset="0"/>
                <a:cs typeface="Arial MT Std Light Cond" charset="0"/>
              </a:rPr>
              <a:t>urbanización</a:t>
            </a:r>
            <a:r>
              <a:rPr lang="en-US" sz="3000" dirty="0">
                <a:solidFill>
                  <a:prstClr val="white"/>
                </a:solidFill>
                <a:latin typeface="Acumin Pro Condensed Light" panose="020B0406020202020204" pitchFamily="34" charset="0"/>
                <a:ea typeface="Arial MT Std Light Cond" charset="0"/>
                <a:cs typeface="Arial MT Std Light Cond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9708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3B996AB-240D-4EA3-BE41-2B78BCBF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CD3C2C-C6DA-4801-9862-13D6FBFE79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 descr="Image result for ciudad dormitorio">
            <a:extLst>
              <a:ext uri="{FF2B5EF4-FFF2-40B4-BE49-F238E27FC236}">
                <a16:creationId xmlns:a16="http://schemas.microsoft.com/office/drawing/2014/main" id="{EE38562E-0AAE-4CDB-9599-8FF05EEF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1" y="858284"/>
            <a:ext cx="9129809" cy="484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A43AC2F-C312-4523-AB35-8984F5FEE82F}"/>
              </a:ext>
            </a:extLst>
          </p:cNvPr>
          <p:cNvSpPr txBox="1">
            <a:spLocks/>
          </p:cNvSpPr>
          <p:nvPr/>
        </p:nvSpPr>
        <p:spPr>
          <a:xfrm>
            <a:off x="14191" y="5051563"/>
            <a:ext cx="5452331" cy="651812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endParaRPr lang="es-MX" sz="4950" dirty="0">
              <a:solidFill>
                <a:prstClr val="black"/>
              </a:solidFill>
              <a:latin typeface="Acumin Pro Condensed Light" panose="020B0406020202020204" pitchFamily="34" charset="0"/>
            </a:endParaRPr>
          </a:p>
          <a:p>
            <a:pPr algn="ctr" defTabSz="685800">
              <a:defRPr/>
            </a:pPr>
            <a:r>
              <a:rPr lang="es-MX" sz="495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“Una ciudad que solo ofrece casas no es una Ciudad”</a:t>
            </a:r>
            <a:endParaRPr lang="es-ES_tradnl" sz="49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09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Reconocido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principal think tank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</a:t>
            </a:r>
            <a:r>
              <a:rPr lang="en-US" dirty="0" err="1"/>
              <a:t>ambiental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To Think Tank – http://gotothinktank.com</a:t>
            </a:r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 rotWithShape="1">
          <a:blip r:embed="rId3"/>
          <a:srcRect b="74197"/>
          <a:stretch/>
        </p:blipFill>
        <p:spPr>
          <a:xfrm>
            <a:off x="753762" y="1933836"/>
            <a:ext cx="7700642" cy="35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77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vivienda ciudad juare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" y="871187"/>
            <a:ext cx="9144000" cy="472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>
                <a:latin typeface="Acumin Pro Condensed Light" panose="020B0406020202020204" pitchFamily="34" charset="0"/>
              </a:rPr>
              <a:t>.</a:t>
            </a:r>
          </a:p>
          <a:p>
            <a:pPr marL="0" indent="0">
              <a:buNone/>
            </a:pPr>
            <a:endParaRPr lang="en-US" sz="3000" dirty="0">
              <a:latin typeface="Acumin Pro Condensed Light" panose="020B0406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192157A-3DF1-4B97-915C-CF607A2D06CF}"/>
              </a:ext>
            </a:extLst>
          </p:cNvPr>
          <p:cNvSpPr txBox="1">
            <a:spLocks/>
          </p:cNvSpPr>
          <p:nvPr/>
        </p:nvSpPr>
        <p:spPr>
          <a:xfrm>
            <a:off x="4220364" y="930822"/>
            <a:ext cx="4786409" cy="651812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endParaRPr lang="es-MX" sz="4950" dirty="0">
              <a:solidFill>
                <a:prstClr val="black"/>
              </a:solidFill>
              <a:latin typeface="Acumin Pro Condensed Light" panose="020B0406020202020204" pitchFamily="34" charset="0"/>
            </a:endParaRPr>
          </a:p>
          <a:p>
            <a:pPr algn="ctr" defTabSz="685800">
              <a:defRPr/>
            </a:pPr>
            <a:r>
              <a:rPr lang="es-MX" sz="495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“Una ciudad ofrece oportunidades”</a:t>
            </a:r>
            <a:endParaRPr lang="es-ES_tradnl" sz="49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13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MX" dirty="0"/>
              <a:t>Accesibilidad en la Ciudad de México</a:t>
            </a:r>
            <a:br>
              <a:rPr dirty="0"/>
            </a:br>
            <a:endParaRPr dirty="0"/>
          </a:p>
        </p:txBody>
      </p:sp>
      <p:sp>
        <p:nvSpPr>
          <p:cNvPr id="64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8813" y="5660471"/>
            <a:ext cx="197987" cy="20193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defTabSz="685800" hangingPunct="0">
              <a:defRPr/>
            </a:pPr>
            <a:fld id="{86CB4B4D-7CA3-9044-876B-883B54F8677D}" type="slidenum">
              <a:rPr sz="900" kern="0">
                <a:solidFill>
                  <a:srgbClr val="888888"/>
                </a:solidFill>
                <a:latin typeface="Calibri"/>
                <a:cs typeface="Calibri"/>
                <a:sym typeface="Calibri"/>
              </a:rPr>
              <a:pPr defTabSz="685800" hangingPunct="0">
                <a:defRPr/>
              </a:pPr>
              <a:t>31</a:t>
            </a:fld>
            <a:endParaRPr sz="900" kern="0">
              <a:solidFill>
                <a:srgbClr val="888888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64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271" y="1340492"/>
            <a:ext cx="6251713" cy="4420944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TextBox 7"/>
          <p:cNvSpPr txBox="1"/>
          <p:nvPr/>
        </p:nvSpPr>
        <p:spPr>
          <a:xfrm>
            <a:off x="7394984" y="4820740"/>
            <a:ext cx="100540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/>
            </a:lvl1pPr>
          </a:lstStyle>
          <a:p>
            <a:pPr defTabSz="685800" hangingPunct="0">
              <a:defRPr/>
            </a:pPr>
            <a:r>
              <a:rPr sz="135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MEXICO CITY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7198725-66D7-4346-85E8-B7BC90A1E772}"/>
              </a:ext>
            </a:extLst>
          </p:cNvPr>
          <p:cNvSpPr/>
          <p:nvPr/>
        </p:nvSpPr>
        <p:spPr>
          <a:xfrm>
            <a:off x="899761" y="5553951"/>
            <a:ext cx="67387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i="1" dirty="0">
                <a:latin typeface="Calibri" panose="020F0502020204030204" pitchFamily="34" charset="0"/>
                <a:ea typeface="Calibri" panose="020F0502020204030204" pitchFamily="34" charset="0"/>
              </a:rPr>
              <a:t>WRI, World Resources Report paper (forthcoming, 2018), “Equitable Access to Opportunities: Widening Mobility Choices for the Under-Served.”</a:t>
            </a:r>
            <a:r>
              <a:rPr lang="en-US" sz="135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s-ES" sz="135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4055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644"/>
            <a:ext cx="9144000" cy="546671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346E137-3AC4-4D75-9C5A-DA55D6424A11}"/>
              </a:ext>
            </a:extLst>
          </p:cNvPr>
          <p:cNvSpPr/>
          <p:nvPr/>
        </p:nvSpPr>
        <p:spPr>
          <a:xfrm>
            <a:off x="1947169" y="370924"/>
            <a:ext cx="4841558" cy="6018307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5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A5C117-FB38-4A4B-BC17-72CE5EB3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027" y="148435"/>
            <a:ext cx="1924973" cy="281609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78620660-2E37-4A12-A83E-5E7AD3513EB4}"/>
              </a:ext>
            </a:extLst>
          </p:cNvPr>
          <p:cNvGrpSpPr/>
          <p:nvPr/>
        </p:nvGrpSpPr>
        <p:grpSpPr>
          <a:xfrm>
            <a:off x="2148388" y="675142"/>
            <a:ext cx="4656378" cy="5621447"/>
            <a:chOff x="2800842" y="898017"/>
            <a:chExt cx="3884843" cy="503351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842" y="1438182"/>
              <a:ext cx="3884843" cy="4493352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80A3BE53-5C04-45B9-9446-57EDC2948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010" y="898017"/>
              <a:ext cx="1320698" cy="1348868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55724D3-C773-4F14-8F44-2D8314EBA9A7}"/>
              </a:ext>
            </a:extLst>
          </p:cNvPr>
          <p:cNvSpPr/>
          <p:nvPr/>
        </p:nvSpPr>
        <p:spPr>
          <a:xfrm>
            <a:off x="23089" y="6469727"/>
            <a:ext cx="9127399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RESULTADOS PRELIMINARES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89" y="-3147"/>
            <a:ext cx="91273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DESARROLLO SOCIAL (Chihuahua)</a:t>
            </a:r>
          </a:p>
        </p:txBody>
      </p:sp>
    </p:spTree>
    <p:extLst>
      <p:ext uri="{BB962C8B-B14F-4D97-AF65-F5344CB8AC3E}">
        <p14:creationId xmlns:p14="http://schemas.microsoft.com/office/powerpoint/2010/main" val="578060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3089" y="370924"/>
            <a:ext cx="9127399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URBAN EQUALITY INDEX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657" y="55205"/>
            <a:ext cx="4843009" cy="67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81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3089" y="370924"/>
            <a:ext cx="9127399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URBAN EQUALITY INDEX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0E9F0E-23DC-4D2E-973E-980B7129F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824" y="-1"/>
            <a:ext cx="4187952" cy="683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75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089" y="370924"/>
            <a:ext cx="91273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JOB OPPORTUNITIES</a:t>
            </a:r>
            <a:endParaRPr kumimoji="0" lang="es-MX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 panose="020B080603040302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434" y="1472474"/>
            <a:ext cx="2889739" cy="243143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The quintile with the highest social development has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11x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to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job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sources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that the most vulnerable quintile</a:t>
            </a:r>
            <a:endParaRPr kumimoji="0" lang="es-MX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4273922" y="64206"/>
            <a:ext cx="4843010" cy="6747588"/>
            <a:chOff x="-3397887" y="-436272"/>
            <a:chExt cx="4843010" cy="6765345"/>
          </a:xfrm>
        </p:grpSpPr>
        <p:sp>
          <p:nvSpPr>
            <p:cNvPr id="9" name="Rectángulo 8"/>
            <p:cNvSpPr/>
            <p:nvPr/>
          </p:nvSpPr>
          <p:spPr>
            <a:xfrm>
              <a:off x="-3206502" y="4251960"/>
              <a:ext cx="1728222" cy="18821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40000" dist="23000" dir="5400000" rotWithShape="0">
                <a:schemeClr val="tx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97887" y="-436272"/>
              <a:ext cx="4843010" cy="6765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642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089" y="370924"/>
            <a:ext cx="91273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HEALTH SERVICES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45" y="62671"/>
            <a:ext cx="4843010" cy="6747588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61434" y="1472474"/>
            <a:ext cx="2889739" cy="273921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The quintile with the highest social development has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9x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to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health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services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that the most vulnerable quintile</a:t>
            </a:r>
            <a:endParaRPr kumimoji="0" lang="es-MX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565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089" y="370924"/>
            <a:ext cx="91273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PUBLIC SPACES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48" y="8388"/>
            <a:ext cx="4909337" cy="6840000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61434" y="1472474"/>
            <a:ext cx="2889739" cy="273921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The quintile with the highest social development has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6x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to </a:t>
            </a:r>
            <a:r>
              <a:rPr kumimoji="0" lang="es-MX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square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meters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of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public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spaces</a:t>
            </a:r>
            <a:endParaRPr kumimoji="0" lang="es-MX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that the most vulnerable quintile</a:t>
            </a:r>
            <a:endParaRPr kumimoji="0" lang="es-MX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728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089" y="370924"/>
            <a:ext cx="91273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CULTURAL SPACES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71" y="8388"/>
            <a:ext cx="4909337" cy="6840000"/>
          </a:xfrm>
          <a:prstGeom prst="rect">
            <a:avLst/>
          </a:prstGeom>
        </p:spPr>
      </p:pic>
      <p:sp>
        <p:nvSpPr>
          <p:cNvPr id="8" name="TextBox 6"/>
          <p:cNvSpPr txBox="1"/>
          <p:nvPr/>
        </p:nvSpPr>
        <p:spPr>
          <a:xfrm>
            <a:off x="161434" y="1472474"/>
            <a:ext cx="2889739" cy="273921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The quintile with the highest social development has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6x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to 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cultural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spaces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that the most vulnerable quintile</a:t>
            </a:r>
            <a:endParaRPr kumimoji="0" lang="es-MX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100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089" y="370924"/>
            <a:ext cx="91273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EDUCATION SERVICES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(</a:t>
            </a:r>
            <a:r>
              <a:rPr kumimoji="0" lang="es-MX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Elementary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 </a:t>
            </a:r>
            <a:r>
              <a:rPr kumimoji="0" lang="es-MX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School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)</a:t>
            </a:r>
            <a:endParaRPr kumimoji="0" lang="es-MX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 panose="020B080603040302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487" y="988468"/>
            <a:ext cx="4279938" cy="547842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The quintile with the highest social development has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12x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to a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college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class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room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endParaRPr kumimoji="0" lang="es-MX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5x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to a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high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school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class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room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2x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to a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elementary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school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class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room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that the most vulnerable quintile</a:t>
            </a:r>
            <a:endParaRPr kumimoji="0" lang="es-MX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88" y="96540"/>
            <a:ext cx="4843010" cy="67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9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43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089" y="370924"/>
            <a:ext cx="91273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EDUCATION SERVICES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(HIGH SCHOOL)</a:t>
            </a:r>
            <a:endParaRPr kumimoji="0" lang="es-MX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 panose="020B0806030403020204" pitchFamily="34" charset="0"/>
              <a:ea typeface="+mn-ea"/>
              <a:cs typeface="+mn-cs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182487" y="988468"/>
            <a:ext cx="4279938" cy="547842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The quintile with the highest social development has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12x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to a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college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class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room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endParaRPr kumimoji="0" lang="es-MX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5x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to a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high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school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class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room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2x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to a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elementary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school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class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room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that the most vulnerable quintile</a:t>
            </a:r>
            <a:endParaRPr kumimoji="0" lang="es-MX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99" y="54595"/>
            <a:ext cx="4843010" cy="67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8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089" y="370924"/>
            <a:ext cx="91273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EDUCATION SERVICES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(COLLEGE)</a:t>
            </a:r>
            <a:endParaRPr kumimoji="0" lang="es-MX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 panose="020B0806030403020204" pitchFamily="34" charset="0"/>
              <a:ea typeface="+mn-ea"/>
              <a:cs typeface="+mn-cs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182487" y="988468"/>
            <a:ext cx="4279938" cy="547842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The quintile with the highest social development has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12x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to a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college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class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room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endParaRPr kumimoji="0" lang="es-MX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5x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to a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high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school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class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room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2x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to a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elementary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school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class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room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that the most vulnerable quintile</a:t>
            </a:r>
            <a:endParaRPr kumimoji="0" lang="es-MX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44" y="54595"/>
            <a:ext cx="4843010" cy="67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8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089" y="370924"/>
            <a:ext cx="91273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FOOD SUPPLY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12" y="71983"/>
            <a:ext cx="4843010" cy="6747588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161434" y="1472474"/>
            <a:ext cx="2889739" cy="273921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The quintile with the highest social development has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6x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to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public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markets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that the most vulnerable quintile</a:t>
            </a:r>
            <a:endParaRPr kumimoji="0" lang="es-MX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80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089" y="370924"/>
            <a:ext cx="9127399" cy="58477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 panose="020B0806030403020204" pitchFamily="34" charset="0"/>
                <a:ea typeface="+mn-ea"/>
                <a:cs typeface="+mn-cs"/>
              </a:rPr>
              <a:t>MASS TRANSPORT STATIONS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77" y="55205"/>
            <a:ext cx="4843010" cy="6747588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161434" y="1472474"/>
            <a:ext cx="2889739" cy="286232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The quintile with the highest social development has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9x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Opportunities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access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to a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mass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transport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  <a:r>
              <a:rPr kumimoji="0" lang="es-MX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station</a:t>
            </a: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MT Std Cond"/>
                <a:ea typeface="+mn-ea"/>
                <a:cs typeface="+mn-cs"/>
              </a:rPr>
              <a:t>that the most vulnerable quintile</a:t>
            </a:r>
            <a:endParaRPr kumimoji="0" lang="es-MX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MT Std Con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603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Picture 38" descr="Picture 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1398" y="5700772"/>
            <a:ext cx="2774934" cy="169975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Straight Connector 39"/>
          <p:cNvSpPr/>
          <p:nvPr/>
        </p:nvSpPr>
        <p:spPr>
          <a:xfrm>
            <a:off x="440597" y="5619538"/>
            <a:ext cx="8319502" cy="1"/>
          </a:xfrm>
          <a:prstGeom prst="line">
            <a:avLst/>
          </a:prstGeom>
          <a:ln w="3175">
            <a:solidFill>
              <a:srgbClr val="808080"/>
            </a:solidFill>
          </a:ln>
        </p:spPr>
        <p:txBody>
          <a:bodyPr lIns="34289" rIns="34289"/>
          <a:lstStyle/>
          <a:p>
            <a:pPr defTabSz="685800" hangingPunct="0">
              <a:defRPr/>
            </a:pPr>
            <a:endParaRPr sz="1350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652" name="TextBox 11"/>
          <p:cNvSpPr txBox="1"/>
          <p:nvPr/>
        </p:nvSpPr>
        <p:spPr>
          <a:xfrm>
            <a:off x="7459825" y="3502478"/>
            <a:ext cx="1005401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b="1"/>
            </a:lvl1pPr>
          </a:lstStyle>
          <a:p>
            <a:pPr defTabSz="685800" hangingPunct="0">
              <a:defRPr/>
            </a:pPr>
            <a:r>
              <a:rPr sz="135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MEXICO CITY</a:t>
            </a:r>
          </a:p>
        </p:txBody>
      </p:sp>
      <p:pic>
        <p:nvPicPr>
          <p:cNvPr id="65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8319" y="1123804"/>
            <a:ext cx="5926745" cy="43335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54" name="TextBox 6"/>
          <p:cNvSpPr txBox="1"/>
          <p:nvPr/>
        </p:nvSpPr>
        <p:spPr>
          <a:xfrm>
            <a:off x="1012094" y="4558616"/>
            <a:ext cx="155683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 defTabSz="685800" hangingPunct="0">
              <a:defRPr sz="1600" b="1"/>
            </a:pPr>
            <a: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Stranded Under-served</a:t>
            </a:r>
            <a:b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</a:br>
            <a: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(27% of residents)</a:t>
            </a:r>
          </a:p>
        </p:txBody>
      </p:sp>
      <p:sp>
        <p:nvSpPr>
          <p:cNvPr id="655" name="TextBox 4"/>
          <p:cNvSpPr txBox="1"/>
          <p:nvPr/>
        </p:nvSpPr>
        <p:spPr>
          <a:xfrm>
            <a:off x="991435" y="2276322"/>
            <a:ext cx="143019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 defTabSz="685800" hangingPunct="0">
              <a:defRPr sz="1600" b="1"/>
            </a:pPr>
            <a: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Mobile Under-served</a:t>
            </a:r>
            <a:b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</a:br>
            <a: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(43% of residents)</a:t>
            </a:r>
          </a:p>
        </p:txBody>
      </p:sp>
      <p:sp>
        <p:nvSpPr>
          <p:cNvPr id="656" name="TextBox 3"/>
          <p:cNvSpPr txBox="1"/>
          <p:nvPr/>
        </p:nvSpPr>
        <p:spPr>
          <a:xfrm>
            <a:off x="4241666" y="2491587"/>
            <a:ext cx="166263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 defTabSz="685800" hangingPunct="0">
              <a:defRPr sz="1600" b="1"/>
            </a:pPr>
            <a: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Well-located Commuters</a:t>
            </a:r>
            <a:b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</a:br>
            <a: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(19% of residents)</a:t>
            </a:r>
          </a:p>
        </p:txBody>
      </p:sp>
      <p:sp>
        <p:nvSpPr>
          <p:cNvPr id="657" name="TextBox 2"/>
          <p:cNvSpPr txBox="1"/>
          <p:nvPr/>
        </p:nvSpPr>
        <p:spPr>
          <a:xfrm>
            <a:off x="4639792" y="4343351"/>
            <a:ext cx="154561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 defTabSz="685800" hangingPunct="0">
              <a:defRPr sz="1600" b="1"/>
            </a:pPr>
            <a: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Well-located Urbanites</a:t>
            </a:r>
            <a:b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</a:br>
            <a:r>
              <a:rPr sz="1200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(11% of residents)</a:t>
            </a:r>
          </a:p>
        </p:txBody>
      </p:sp>
      <p:sp>
        <p:nvSpPr>
          <p:cNvPr id="658" name="Rectangle 1"/>
          <p:cNvSpPr txBox="1"/>
          <p:nvPr/>
        </p:nvSpPr>
        <p:spPr>
          <a:xfrm>
            <a:off x="7325901" y="4279539"/>
            <a:ext cx="1635764" cy="1271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defTabSz="342900" hangingPunct="0">
              <a:lnSpc>
                <a:spcPct val="107000"/>
              </a:lnSpc>
              <a:defRPr sz="1200" i="1"/>
            </a:pPr>
            <a:r>
              <a:rPr sz="900" i="1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Note: </a:t>
            </a:r>
            <a:r>
              <a:rPr sz="9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n = 191,121. </a:t>
            </a:r>
          </a:p>
          <a:p>
            <a:pPr defTabSz="342900" hangingPunct="0">
              <a:lnSpc>
                <a:spcPct val="107000"/>
              </a:lnSpc>
              <a:defRPr sz="1200" i="1"/>
            </a:pPr>
            <a:r>
              <a:rPr sz="9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The y-axis value is: max{(TravelTime-AvgTravtime)/AvgTravtime);(TravelCost-AvgTravCost)/AvgTravCost)}</a:t>
            </a:r>
          </a:p>
          <a:p>
            <a:pPr defTabSz="342900" hangingPunct="0">
              <a:lnSpc>
                <a:spcPct val="107000"/>
              </a:lnSpc>
              <a:defRPr sz="1200" i="1"/>
            </a:pPr>
            <a:r>
              <a:rPr sz="9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The x-axis value is:(JobAccess-AvgJobAccess)/AvgJobAccess)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C79A74A-81B4-4A79-B48A-04D70E8157F1}"/>
              </a:ext>
            </a:extLst>
          </p:cNvPr>
          <p:cNvSpPr/>
          <p:nvPr/>
        </p:nvSpPr>
        <p:spPr>
          <a:xfrm>
            <a:off x="196333" y="5579844"/>
            <a:ext cx="5518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>
                <a:latin typeface="Calibri" panose="020F0502020204030204" pitchFamily="34" charset="0"/>
                <a:ea typeface="Calibri" panose="020F0502020204030204" pitchFamily="34" charset="0"/>
              </a:rPr>
              <a:t>WRI, World Resources Report paper (forthcoming, 2018), “Equitable Access to Opportunities: Widening Mobility Choices for the Under-Served.”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s-ES" sz="12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4554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AD55FD3-6EBE-4DBA-AF43-5C86FAEC4BA5}"/>
              </a:ext>
            </a:extLst>
          </p:cNvPr>
          <p:cNvSpPr txBox="1">
            <a:spLocks/>
          </p:cNvSpPr>
          <p:nvPr/>
        </p:nvSpPr>
        <p:spPr>
          <a:xfrm>
            <a:off x="1" y="857251"/>
            <a:ext cx="4786409" cy="651812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endParaRPr lang="es-MX" sz="4950" dirty="0">
              <a:solidFill>
                <a:prstClr val="black"/>
              </a:solidFill>
              <a:latin typeface="Acumin Pro Condensed Light" panose="020B0406020202020204" pitchFamily="34" charset="0"/>
            </a:endParaRPr>
          </a:p>
          <a:p>
            <a:pPr algn="ctr" defTabSz="685800">
              <a:defRPr/>
            </a:pPr>
            <a:r>
              <a:rPr lang="es-MX" sz="495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“Una ciudad ofrece oportunidades”</a:t>
            </a:r>
            <a:endParaRPr lang="es-ES_tradnl" sz="4950" dirty="0">
              <a:solidFill>
                <a:prstClr val="white"/>
              </a:solidFill>
              <a:latin typeface="Acumin Pro Condensed Light" panose="020B04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824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14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57250"/>
            <a:ext cx="9144001" cy="5139404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-1" y="1091660"/>
            <a:ext cx="4642340" cy="820668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36947" algn="l" defTabSz="685800">
              <a:defRPr/>
            </a:pP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¿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Cuál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fue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la 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razón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detrás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de 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su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 </a:t>
            </a:r>
            <a:r>
              <a:rPr lang="en-US" sz="2700" dirty="0" err="1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decisión</a:t>
            </a:r>
            <a:r>
              <a:rPr lang="en-US" sz="2700" dirty="0">
                <a:solidFill>
                  <a:prstClr val="white"/>
                </a:solidFill>
                <a:latin typeface="Arial MT Std Light Cond" charset="0"/>
                <a:ea typeface="Arial MT Std Light Cond" charset="0"/>
                <a:cs typeface="Arial MT Std Light Cond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3350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>
            <a:extLst>
              <a:ext uri="{FF2B5EF4-FFF2-40B4-BE49-F238E27FC236}">
                <a16:creationId xmlns:a16="http://schemas.microsoft.com/office/drawing/2014/main" id="{B4C7D1EA-D289-470C-8739-7AF7B5424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82" t="7666" r="2896" b="12168"/>
          <a:stretch/>
        </p:blipFill>
        <p:spPr>
          <a:xfrm>
            <a:off x="482600" y="771544"/>
            <a:ext cx="8178799" cy="53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29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750" y="6326769"/>
            <a:ext cx="1822811" cy="26820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F3DD71D-5005-422D-BFEF-BEBCE623A7AA}"/>
              </a:ext>
            </a:extLst>
          </p:cNvPr>
          <p:cNvSpPr/>
          <p:nvPr/>
        </p:nvSpPr>
        <p:spPr>
          <a:xfrm>
            <a:off x="389439" y="6452771"/>
            <a:ext cx="66625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Imagen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tomada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https://www.actu-environnement.com/ae/news/smart-city-ville-intelligente-data-donnees-transport-energie-28845.php4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F4BDC0F-DBEC-4DA1-8C33-AECB489B7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1" r="9674" b="9532"/>
          <a:stretch/>
        </p:blipFill>
        <p:spPr>
          <a:xfrm>
            <a:off x="179179" y="2708305"/>
            <a:ext cx="8575382" cy="354522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470BCE1-A159-4C1F-9679-495F47A48D56}"/>
              </a:ext>
            </a:extLst>
          </p:cNvPr>
          <p:cNvSpPr txBox="1"/>
          <p:nvPr/>
        </p:nvSpPr>
        <p:spPr>
          <a:xfrm>
            <a:off x="1002915" y="937383"/>
            <a:ext cx="228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Ubicación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las personas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15B3548-B4D5-4271-A741-D805A031979D}"/>
              </a:ext>
            </a:extLst>
          </p:cNvPr>
          <p:cNvSpPr txBox="1"/>
          <p:nvPr/>
        </p:nvSpPr>
        <p:spPr>
          <a:xfrm>
            <a:off x="5854157" y="889154"/>
            <a:ext cx="2673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Distribución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los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destinos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 las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oportunidades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Flecha: curvada hacia arriba 26">
            <a:extLst>
              <a:ext uri="{FF2B5EF4-FFF2-40B4-BE49-F238E27FC236}">
                <a16:creationId xmlns:a16="http://schemas.microsoft.com/office/drawing/2014/main" id="{6A2CF150-63BB-42E4-B3F4-919EC5CC314F}"/>
              </a:ext>
            </a:extLst>
          </p:cNvPr>
          <p:cNvSpPr/>
          <p:nvPr/>
        </p:nvSpPr>
        <p:spPr>
          <a:xfrm>
            <a:off x="2681001" y="1746145"/>
            <a:ext cx="3131127" cy="611713"/>
          </a:xfrm>
          <a:prstGeom prst="curvedUp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ítulo 7">
            <a:extLst>
              <a:ext uri="{FF2B5EF4-FFF2-40B4-BE49-F238E27FC236}">
                <a16:creationId xmlns:a16="http://schemas.microsoft.com/office/drawing/2014/main" id="{B3656A81-7123-4937-9DBE-1E734DF74CB3}"/>
              </a:ext>
            </a:extLst>
          </p:cNvPr>
          <p:cNvSpPr txBox="1">
            <a:spLocks/>
          </p:cNvSpPr>
          <p:nvPr/>
        </p:nvSpPr>
        <p:spPr>
          <a:xfrm>
            <a:off x="-1773281" y="2249758"/>
            <a:ext cx="9191739" cy="3402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50" b="1" kern="1200">
                <a:solidFill>
                  <a:schemeClr val="bg1"/>
                </a:solidFill>
                <a:latin typeface="Arial MT Std Light Cond" charset="0"/>
                <a:ea typeface="Arial MT Std Light Cond" charset="0"/>
                <a:cs typeface="Arial MT Std Light Cond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79315F-F5C3-48DE-B2DA-CF3A4CBAB59B}"/>
              </a:ext>
            </a:extLst>
          </p:cNvPr>
          <p:cNvSpPr txBox="1"/>
          <p:nvPr/>
        </p:nvSpPr>
        <p:spPr>
          <a:xfrm>
            <a:off x="0" y="39282"/>
            <a:ext cx="877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Patrón de desarrollo urbano y movilidad</a:t>
            </a:r>
          </a:p>
        </p:txBody>
      </p:sp>
    </p:spTree>
    <p:extLst>
      <p:ext uri="{BB962C8B-B14F-4D97-AF65-F5344CB8AC3E}">
        <p14:creationId xmlns:p14="http://schemas.microsoft.com/office/powerpoint/2010/main" val="9075566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Existe</a:t>
            </a:r>
            <a:r>
              <a:rPr lang="en-US" dirty="0"/>
              <a:t> un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crecimiento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África</a:t>
            </a:r>
            <a:r>
              <a:rPr lang="en-US" dirty="0"/>
              <a:t> y Asia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82717" y="1399503"/>
            <a:ext cx="9226717" cy="40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488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DD508DF-2405-4CCC-8376-0E5B6E7B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3" y="124732"/>
            <a:ext cx="7975099" cy="63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0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B7362BC-D548-4E1C-A442-FF3B13F13BD3}"/>
              </a:ext>
            </a:extLst>
          </p:cNvPr>
          <p:cNvSpPr/>
          <p:nvPr/>
        </p:nvSpPr>
        <p:spPr>
          <a:xfrm>
            <a:off x="6248400" y="0"/>
            <a:ext cx="2895599" cy="6858000"/>
          </a:xfrm>
          <a:prstGeom prst="rect">
            <a:avLst/>
          </a:prstGeom>
          <a:solidFill>
            <a:srgbClr val="F0AB00"/>
          </a:solidFill>
          <a:ln>
            <a:solidFill>
              <a:srgbClr val="F0AB00"/>
            </a:solidFill>
          </a:ln>
          <a:effectLst>
            <a:outerShdw blurRad="40000" dist="23000" dir="5400000" rotWithShape="0">
              <a:srgbClr val="F0AB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D60851-4C0D-4EBA-8459-4508E00E050E}"/>
              </a:ext>
            </a:extLst>
          </p:cNvPr>
          <p:cNvSpPr txBox="1"/>
          <p:nvPr/>
        </p:nvSpPr>
        <p:spPr>
          <a:xfrm>
            <a:off x="609600" y="1925782"/>
            <a:ext cx="7467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dirty="0">
                <a:solidFill>
                  <a:schemeClr val="bg1"/>
                </a:solidFill>
                <a:latin typeface="Acumin Pro Condensed" panose="020B0806020202020204" pitchFamily="34" charset="0"/>
              </a:rPr>
              <a:t>RESPONSABLE</a:t>
            </a:r>
            <a:endParaRPr lang="es-ES" sz="9600" dirty="0">
              <a:solidFill>
                <a:schemeClr val="bg1"/>
              </a:solidFill>
              <a:latin typeface="Acumin Pro Condensed" panose="020B08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498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ity of cape town water day zero">
            <a:extLst>
              <a:ext uri="{FF2B5EF4-FFF2-40B4-BE49-F238E27FC236}">
                <a16:creationId xmlns:a16="http://schemas.microsoft.com/office/drawing/2014/main" id="{B592E74B-4A56-43BA-A4ED-1F35D12B9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29" y="0"/>
            <a:ext cx="4788531" cy="35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ity of cape town water day zero">
            <a:extLst>
              <a:ext uri="{FF2B5EF4-FFF2-40B4-BE49-F238E27FC236}">
                <a16:creationId xmlns:a16="http://schemas.microsoft.com/office/drawing/2014/main" id="{E50DFF7C-D7B2-4FAB-ACFA-0CA06743A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8385"/>
            <a:ext cx="4907885" cy="27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C8AB48-47A5-44AE-AD04-01D797FB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634D1F-FD04-4016-82CB-8FEB33CB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819D55-B3F8-49AE-9A52-B962364DB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 descr="Image result for city of cape town water day zero">
            <a:extLst>
              <a:ext uri="{FF2B5EF4-FFF2-40B4-BE49-F238E27FC236}">
                <a16:creationId xmlns:a16="http://schemas.microsoft.com/office/drawing/2014/main" id="{E35EE214-86EE-4F00-9052-9789FE3FC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" y="-13012"/>
            <a:ext cx="5387097" cy="35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ity of cape town water day zero">
            <a:extLst>
              <a:ext uri="{FF2B5EF4-FFF2-40B4-BE49-F238E27FC236}">
                <a16:creationId xmlns:a16="http://schemas.microsoft.com/office/drawing/2014/main" id="{1C9976F1-1008-46AD-B591-1BE1227F4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335" y="3549577"/>
            <a:ext cx="5011825" cy="28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02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8AB48-47A5-44AE-AD04-01D797FB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634D1F-FD04-4016-82CB-8FEB33CB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819D55-B3F8-49AE-9A52-B962364DB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F576C111-3200-4735-B644-2264484804A3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-1"/>
            <a:chExt cx="12192000" cy="6858001"/>
          </a:xfrm>
        </p:grpSpPr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FF48CE83-AFF4-4595-9802-880D7FF69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6858001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8334A449-6E9C-4F74-82DA-7C5DAF851A4B}"/>
                </a:ext>
              </a:extLst>
            </p:cNvPr>
            <p:cNvSpPr txBox="1"/>
            <p:nvPr/>
          </p:nvSpPr>
          <p:spPr>
            <a:xfrm>
              <a:off x="2983693" y="3441698"/>
              <a:ext cx="7904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Tacubaya</a:t>
              </a:r>
              <a:endPara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AB9C1FA5-2BE1-423F-8628-F12C4305954D}"/>
                </a:ext>
              </a:extLst>
            </p:cNvPr>
            <p:cNvSpPr txBox="1"/>
            <p:nvPr/>
          </p:nvSpPr>
          <p:spPr>
            <a:xfrm>
              <a:off x="4636275" y="5765792"/>
              <a:ext cx="7904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Xochimilco</a:t>
              </a:r>
              <a:endPara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51D54B7B-1C8A-4C49-82C8-86B5D7D1D1A2}"/>
                </a:ext>
              </a:extLst>
            </p:cNvPr>
            <p:cNvSpPr txBox="1"/>
            <p:nvPr/>
          </p:nvSpPr>
          <p:spPr>
            <a:xfrm>
              <a:off x="6669862" y="5713399"/>
              <a:ext cx="10977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Miguel Xico</a:t>
              </a:r>
              <a:endPara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F5CA3558-D859-425D-B79A-E84EEA2B37F0}"/>
                </a:ext>
              </a:extLst>
            </p:cNvPr>
            <p:cNvSpPr txBox="1"/>
            <p:nvPr/>
          </p:nvSpPr>
          <p:spPr>
            <a:xfrm>
              <a:off x="7622361" y="5841995"/>
              <a:ext cx="10977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Chalco</a:t>
              </a:r>
              <a:endPara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13F0A68B-EC4B-4A2F-9DA9-4EABD3F4FFA0}"/>
                </a:ext>
              </a:extLst>
            </p:cNvPr>
            <p:cNvSpPr txBox="1"/>
            <p:nvPr/>
          </p:nvSpPr>
          <p:spPr>
            <a:xfrm>
              <a:off x="5479047" y="3446445"/>
              <a:ext cx="1317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Cd. Nezahualcóyotl</a:t>
              </a:r>
              <a:endPara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822CCE0-3F16-4A28-A2D1-6A4C1AF6D038}"/>
                </a:ext>
              </a:extLst>
            </p:cNvPr>
            <p:cNvSpPr txBox="1"/>
            <p:nvPr/>
          </p:nvSpPr>
          <p:spPr>
            <a:xfrm>
              <a:off x="6167208" y="2908280"/>
              <a:ext cx="1317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Chimalhuacán</a:t>
              </a:r>
              <a:endPara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6ACC791A-D607-4F8C-A4A7-01B8409A9484}"/>
                </a:ext>
              </a:extLst>
            </p:cNvPr>
            <p:cNvSpPr txBox="1"/>
            <p:nvPr/>
          </p:nvSpPr>
          <p:spPr>
            <a:xfrm>
              <a:off x="4371739" y="2498229"/>
              <a:ext cx="1317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Juan de Aragón</a:t>
              </a:r>
              <a:endPara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B935611B-79FE-4CB8-9F24-4AE265BE41CB}"/>
                </a:ext>
              </a:extLst>
            </p:cNvPr>
            <p:cNvSpPr txBox="1"/>
            <p:nvPr/>
          </p:nvSpPr>
          <p:spPr>
            <a:xfrm>
              <a:off x="4986100" y="1943691"/>
              <a:ext cx="1317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Valle de Aragón</a:t>
              </a:r>
              <a:endPara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5DF98229-6973-43C8-B69F-C08D9A79A97A}"/>
                </a:ext>
              </a:extLst>
            </p:cNvPr>
            <p:cNvSpPr txBox="1"/>
            <p:nvPr/>
          </p:nvSpPr>
          <p:spPr>
            <a:xfrm>
              <a:off x="3628387" y="2889721"/>
              <a:ext cx="1317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Zócalo</a:t>
              </a:r>
              <a:endPara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1B7451BE-B75A-4203-9A09-9397B0DF2729}"/>
                </a:ext>
              </a:extLst>
            </p:cNvPr>
            <p:cNvSpPr txBox="1"/>
            <p:nvPr/>
          </p:nvSpPr>
          <p:spPr>
            <a:xfrm>
              <a:off x="4286906" y="3266310"/>
              <a:ext cx="13170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I. Zaragoza</a:t>
              </a:r>
              <a:endPara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Imagen 41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F0328792-7602-49D5-9659-518596923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10" y="6233350"/>
            <a:ext cx="3009567" cy="6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73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8AB48-47A5-44AE-AD04-01D797FB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634D1F-FD04-4016-82CB-8FEB33CB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819D55-B3F8-49AE-9A52-B962364DB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AD0D1D-42CD-4E4D-87F5-8DF2869E6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47"/>
            <a:ext cx="12210927" cy="686864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389B1AF-E578-4DDB-A287-1D665943D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8117" y="2256943"/>
            <a:ext cx="400981" cy="40098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A36F3A4-B5D9-4A86-9AD4-BC8757E5BC17}"/>
              </a:ext>
            </a:extLst>
          </p:cNvPr>
          <p:cNvSpPr txBox="1"/>
          <p:nvPr/>
        </p:nvSpPr>
        <p:spPr>
          <a:xfrm>
            <a:off x="3705385" y="2057107"/>
            <a:ext cx="8346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Tacubaya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 descr="Imagen que contiene objeto&#10;&#10;Descripción generada con confianza alta">
            <a:extLst>
              <a:ext uri="{FF2B5EF4-FFF2-40B4-BE49-F238E27FC236}">
                <a16:creationId xmlns:a16="http://schemas.microsoft.com/office/drawing/2014/main" id="{B3DB55EA-2409-4171-BD27-50095B31C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10" y="6233350"/>
            <a:ext cx="3009567" cy="62451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BF3FA61-4B88-4353-B9B0-DB156FBBC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9927" y="4342918"/>
            <a:ext cx="400981" cy="4009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8CAF6F8-F227-4854-BC23-354AE491D45A}"/>
              </a:ext>
            </a:extLst>
          </p:cNvPr>
          <p:cNvSpPr txBox="1"/>
          <p:nvPr/>
        </p:nvSpPr>
        <p:spPr>
          <a:xfrm>
            <a:off x="9563260" y="4136520"/>
            <a:ext cx="13979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Lago Nabor Carrillo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6C04E776-C4BB-4517-9E17-55F5719B0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0887" y="3357392"/>
            <a:ext cx="400981" cy="4009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152E217-D5CA-4954-88C9-B840AB2288B3}"/>
              </a:ext>
            </a:extLst>
          </p:cNvPr>
          <p:cNvSpPr txBox="1"/>
          <p:nvPr/>
        </p:nvSpPr>
        <p:spPr>
          <a:xfrm>
            <a:off x="6204033" y="3126560"/>
            <a:ext cx="2091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Aeropuerto Intl. Benito Juárez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7C3620D-E48F-419D-92E9-9B8ADCA73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7867" y="3500233"/>
            <a:ext cx="400981" cy="40098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5784DDE-66F9-4F1A-AB9E-EA92B2562304}"/>
              </a:ext>
            </a:extLst>
          </p:cNvPr>
          <p:cNvSpPr txBox="1"/>
          <p:nvPr/>
        </p:nvSpPr>
        <p:spPr>
          <a:xfrm>
            <a:off x="1485900" y="3158156"/>
            <a:ext cx="121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Ciudad Universitaria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9B4C7D6-E2DD-4DE7-87F5-1D201FD9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5530" y="4890845"/>
            <a:ext cx="400981" cy="40098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EB776D8-A6B2-4547-8D50-6F1F2BF3429E}"/>
              </a:ext>
            </a:extLst>
          </p:cNvPr>
          <p:cNvSpPr txBox="1"/>
          <p:nvPr/>
        </p:nvSpPr>
        <p:spPr>
          <a:xfrm>
            <a:off x="3133563" y="4640208"/>
            <a:ext cx="12150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Xochimilco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31AA1342-BE8F-4CC8-8176-3CE03B96C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4640208"/>
            <a:ext cx="400981" cy="40098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E21C51E-2ED5-4BCF-A0EC-0741852D5B42}"/>
              </a:ext>
            </a:extLst>
          </p:cNvPr>
          <p:cNvSpPr txBox="1"/>
          <p:nvPr/>
        </p:nvSpPr>
        <p:spPr>
          <a:xfrm>
            <a:off x="5436736" y="4409376"/>
            <a:ext cx="2091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Parque Cuitláhuac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A7D6A87C-A269-4868-A54A-D73B0B640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9253" y="1897439"/>
            <a:ext cx="400981" cy="400981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154292D-6853-41A1-B2BE-73D1A9281FDA}"/>
              </a:ext>
            </a:extLst>
          </p:cNvPr>
          <p:cNvSpPr txBox="1"/>
          <p:nvPr/>
        </p:nvSpPr>
        <p:spPr>
          <a:xfrm>
            <a:off x="3009901" y="1560443"/>
            <a:ext cx="112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Bosque de Chapultepec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29F73A5D-76E3-41FE-996C-D99F5748E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131" y="3606913"/>
            <a:ext cx="400981" cy="40098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84940E9-4D8F-4864-9184-AE44205B417E}"/>
              </a:ext>
            </a:extLst>
          </p:cNvPr>
          <p:cNvSpPr txBox="1"/>
          <p:nvPr/>
        </p:nvSpPr>
        <p:spPr>
          <a:xfrm>
            <a:off x="522164" y="3264836"/>
            <a:ext cx="12150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Bosque de Tlalpan</a:t>
            </a:r>
            <a:endPara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486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DEBIL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1326" y="6407145"/>
            <a:ext cx="4579406" cy="383115"/>
          </a:xfrm>
        </p:spPr>
        <p:txBody>
          <a:bodyPr lIns="0" anchor="ctr">
            <a:noAutofit/>
          </a:bodyPr>
          <a:lstStyle/>
          <a:p>
            <a:endParaRPr lang="es-ES"/>
          </a:p>
        </p:txBody>
      </p:sp>
      <p:pic>
        <p:nvPicPr>
          <p:cNvPr id="4" name="Picture 2" descr="Image result for los cabos inundado">
            <a:extLst/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57B5B93-A5A7-4529-A43C-91AF4204743D}"/>
              </a:ext>
            </a:extLst>
          </p:cNvPr>
          <p:cNvSpPr txBox="1"/>
          <p:nvPr/>
        </p:nvSpPr>
        <p:spPr>
          <a:xfrm>
            <a:off x="2662989" y="4604084"/>
            <a:ext cx="6240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rgbClr val="F0AB00"/>
                </a:solidFill>
                <a:latin typeface="Acumin Pro Condensed" panose="020B0806020202020204" pitchFamily="34" charset="0"/>
              </a:rPr>
              <a:t>¿Cómo transformar un problema en un recurso?</a:t>
            </a:r>
            <a:endParaRPr lang="es-ES" sz="4800" dirty="0">
              <a:solidFill>
                <a:srgbClr val="F0AB00"/>
              </a:solidFill>
              <a:latin typeface="Acumin Pro Condensed" panose="020B08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92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1DE09EE-67E6-4B21-983C-C4CB04AAD561}"/>
              </a:ext>
            </a:extLst>
          </p:cNvPr>
          <p:cNvSpPr txBox="1"/>
          <p:nvPr/>
        </p:nvSpPr>
        <p:spPr>
          <a:xfrm>
            <a:off x="0" y="355568"/>
            <a:ext cx="93552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s-MX" sz="2700" b="1" dirty="0">
                <a:latin typeface="Acumin Pro Condensed" panose="020B0806020202020204" pitchFamily="34" charset="0"/>
                <a:cs typeface="Arial" panose="020B0604020202020204" pitchFamily="34" charset="0"/>
              </a:rPr>
              <a:t>DIAGNOSTICO DE IMPACTOS HIDROSANITARIOS DEL DESARROLLO</a:t>
            </a:r>
            <a:endParaRPr lang="es-MX" sz="2700" dirty="0">
              <a:latin typeface="Acumin Pro Condensed" panose="020B0806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6F08C5-09FF-457A-90D1-A46D11AF7E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" t="18581" r="32105" b="9980"/>
          <a:stretch/>
        </p:blipFill>
        <p:spPr>
          <a:xfrm>
            <a:off x="1322503" y="1419666"/>
            <a:ext cx="6710199" cy="426110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6A8D46A-C751-431A-98C2-FEE4311A5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65" y="5611302"/>
            <a:ext cx="1847135" cy="38329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B2B51EA-AF5E-49BE-8E6F-BD5894330D81}"/>
              </a:ext>
            </a:extLst>
          </p:cNvPr>
          <p:cNvSpPr txBox="1"/>
          <p:nvPr/>
        </p:nvSpPr>
        <p:spPr>
          <a:xfrm>
            <a:off x="157349" y="5806172"/>
            <a:ext cx="543620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75" dirty="0"/>
              <a:t>Fuente: Estrategia Hídrica de Tacubaya. Imagen WRI 2018</a:t>
            </a:r>
          </a:p>
        </p:txBody>
      </p:sp>
    </p:spTree>
    <p:extLst>
      <p:ext uri="{BB962C8B-B14F-4D97-AF65-F5344CB8AC3E}">
        <p14:creationId xmlns:p14="http://schemas.microsoft.com/office/powerpoint/2010/main" val="2692886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F4EBC28-F500-4A25-9AD3-DB3784A68361}"/>
              </a:ext>
            </a:extLst>
          </p:cNvPr>
          <p:cNvSpPr txBox="1"/>
          <p:nvPr/>
        </p:nvSpPr>
        <p:spPr>
          <a:xfrm>
            <a:off x="7503" y="343447"/>
            <a:ext cx="91364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MX" sz="2700" b="1" dirty="0">
                <a:latin typeface="Acumin Pro Condensed" panose="020B0806020202020204" pitchFamily="34" charset="0"/>
                <a:cs typeface="Arial" panose="020B0604020202020204" pitchFamily="34" charset="0"/>
              </a:rPr>
              <a:t>¿CÓMO TRADUCIR EL RETO EN UNA OPORTUNIDAD?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7476740-5883-44A4-BEB8-6C832D0B2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609" y="5617452"/>
            <a:ext cx="1989888" cy="38329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ECB42F1-36EE-4E5B-8522-740CDDDAD735}"/>
              </a:ext>
            </a:extLst>
          </p:cNvPr>
          <p:cNvSpPr txBox="1"/>
          <p:nvPr/>
        </p:nvSpPr>
        <p:spPr>
          <a:xfrm>
            <a:off x="289823" y="5295225"/>
            <a:ext cx="8564354" cy="30008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350" dirty="0"/>
              <a:t>Mantener la visión de seguridad y resiliencia para aprovechar al máximo el espacio y los recursos disponibles.</a:t>
            </a:r>
          </a:p>
        </p:txBody>
      </p:sp>
      <p:sp>
        <p:nvSpPr>
          <p:cNvPr id="13" name="4 CuadroTexto">
            <a:extLst>
              <a:ext uri="{FF2B5EF4-FFF2-40B4-BE49-F238E27FC236}">
                <a16:creationId xmlns:a16="http://schemas.microsoft.com/office/drawing/2014/main" id="{357A7BCB-C4BD-499A-9BDB-8D573425FEB0}"/>
              </a:ext>
            </a:extLst>
          </p:cNvPr>
          <p:cNvSpPr txBox="1"/>
          <p:nvPr/>
        </p:nvSpPr>
        <p:spPr>
          <a:xfrm>
            <a:off x="570832" y="2057119"/>
            <a:ext cx="103588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s-MX" sz="1200" b="1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Agua subterránea</a:t>
            </a:r>
          </a:p>
        </p:txBody>
      </p:sp>
      <p:sp>
        <p:nvSpPr>
          <p:cNvPr id="14" name="5 CuadroTexto">
            <a:extLst>
              <a:ext uri="{FF2B5EF4-FFF2-40B4-BE49-F238E27FC236}">
                <a16:creationId xmlns:a16="http://schemas.microsoft.com/office/drawing/2014/main" id="{5221CCA8-7AA9-4E61-B1CE-7E4689EC103C}"/>
              </a:ext>
            </a:extLst>
          </p:cNvPr>
          <p:cNvSpPr txBox="1"/>
          <p:nvPr/>
        </p:nvSpPr>
        <p:spPr>
          <a:xfrm>
            <a:off x="570832" y="2682012"/>
            <a:ext cx="1035884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s-MX" sz="1200" b="1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Manantiales</a:t>
            </a:r>
          </a:p>
        </p:txBody>
      </p:sp>
      <p:sp>
        <p:nvSpPr>
          <p:cNvPr id="15" name="6 CuadroTexto">
            <a:extLst>
              <a:ext uri="{FF2B5EF4-FFF2-40B4-BE49-F238E27FC236}">
                <a16:creationId xmlns:a16="http://schemas.microsoft.com/office/drawing/2014/main" id="{B3BE49CC-EFA6-4198-83DD-1761E1750AAE}"/>
              </a:ext>
            </a:extLst>
          </p:cNvPr>
          <p:cNvSpPr txBox="1"/>
          <p:nvPr/>
        </p:nvSpPr>
        <p:spPr>
          <a:xfrm>
            <a:off x="561307" y="3191488"/>
            <a:ext cx="1045409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s-MX" sz="1200" b="1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Sistema Cutzamala</a:t>
            </a:r>
          </a:p>
        </p:txBody>
      </p:sp>
      <p:graphicFrame>
        <p:nvGraphicFramePr>
          <p:cNvPr id="16" name="2 Tabla">
            <a:extLst>
              <a:ext uri="{FF2B5EF4-FFF2-40B4-BE49-F238E27FC236}">
                <a16:creationId xmlns:a16="http://schemas.microsoft.com/office/drawing/2014/main" id="{24D1F7EC-0B6F-4AD9-BD2F-191131773B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88405" y="3149305"/>
          <a:ext cx="2352885" cy="954549"/>
        </p:xfrm>
        <a:graphic>
          <a:graphicData uri="http://schemas.openxmlformats.org/drawingml/2006/table">
            <a:tbl>
              <a:tblPr/>
              <a:tblGrid>
                <a:gridCol w="362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1">
                  <a:extLst>
                    <a:ext uri="{9D8B030D-6E8A-4147-A177-3AD203B41FA5}">
                      <a16:colId xmlns:a16="http://schemas.microsoft.com/office/drawing/2014/main" val="3557279387"/>
                    </a:ext>
                  </a:extLst>
                </a:gridCol>
                <a:gridCol w="382901">
                  <a:extLst>
                    <a:ext uri="{9D8B030D-6E8A-4147-A177-3AD203B41FA5}">
                      <a16:colId xmlns:a16="http://schemas.microsoft.com/office/drawing/2014/main" val="3479086769"/>
                    </a:ext>
                  </a:extLst>
                </a:gridCol>
                <a:gridCol w="382901">
                  <a:extLst>
                    <a:ext uri="{9D8B030D-6E8A-4147-A177-3AD203B41FA5}">
                      <a16:colId xmlns:a16="http://schemas.microsoft.com/office/drawing/2014/main" val="2036545674"/>
                    </a:ext>
                  </a:extLst>
                </a:gridCol>
              </a:tblGrid>
              <a:tr h="148724"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 dirty="0">
                        <a:solidFill>
                          <a:schemeClr val="tx1"/>
                        </a:solidFill>
                        <a:effectLst/>
                        <a:latin typeface="Acumin Pro Condensed Light" panose="020B0406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cumin Pro Condensed Light"/>
                        </a:rPr>
                        <a:t>Doméstico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cumin Pro Condensed Light"/>
                        </a:rPr>
                        <a:t>Comercial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cumin Pro Condensed Light"/>
                        </a:rPr>
                        <a:t>Industrial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cumin Pro Condensed Light"/>
                        </a:rPr>
                        <a:t>Público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cumin Pro Condensed Light"/>
                        </a:rPr>
                        <a:t>Total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04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Línea base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38.3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11.2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0.3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3.9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53.7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40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Fase 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21.1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12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Acumin Pro Condensed Light" panose="020B040602020202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Acumin Pro Condensed Light" panose="020B040602020202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33.1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40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Fase 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27.3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62.4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Acumin Pro Condensed Light" panose="020B040602020202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Acumin Pro Condensed Light" panose="020B0406020202020204" pitchFamily="34" charset="0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89.7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40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Total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86.7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85.6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0.3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3.9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/>
                        </a:rPr>
                        <a:t>176.5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31 CuadroTexto">
            <a:extLst>
              <a:ext uri="{FF2B5EF4-FFF2-40B4-BE49-F238E27FC236}">
                <a16:creationId xmlns:a16="http://schemas.microsoft.com/office/drawing/2014/main" id="{7351E852-9DA7-4DA7-B981-12DCE1BB5466}"/>
              </a:ext>
            </a:extLst>
          </p:cNvPr>
          <p:cNvSpPr txBox="1"/>
          <p:nvPr/>
        </p:nvSpPr>
        <p:spPr>
          <a:xfrm>
            <a:off x="2554549" y="2076607"/>
            <a:ext cx="2377214" cy="46166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s-MX" sz="1200" b="1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Precipitación anual  </a:t>
            </a:r>
          </a:p>
          <a:p>
            <a:pPr algn="ctr" defTabSz="342900">
              <a:defRPr/>
            </a:pPr>
            <a:r>
              <a:rPr lang="es-MX" sz="120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24.31 m</a:t>
            </a:r>
            <a:r>
              <a:rPr lang="es-MX" sz="1200" baseline="3000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3</a:t>
            </a:r>
            <a:r>
              <a:rPr lang="es-MX" sz="120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/s</a:t>
            </a:r>
          </a:p>
        </p:txBody>
      </p:sp>
      <p:sp>
        <p:nvSpPr>
          <p:cNvPr id="18" name="73 CuadroTexto">
            <a:extLst>
              <a:ext uri="{FF2B5EF4-FFF2-40B4-BE49-F238E27FC236}">
                <a16:creationId xmlns:a16="http://schemas.microsoft.com/office/drawing/2014/main" id="{C583D7ED-F05F-455B-8428-859C8E27E485}"/>
              </a:ext>
            </a:extLst>
          </p:cNvPr>
          <p:cNvSpPr txBox="1"/>
          <p:nvPr/>
        </p:nvSpPr>
        <p:spPr>
          <a:xfrm>
            <a:off x="6189567" y="1568928"/>
            <a:ext cx="1243165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cumin Pro Condensed Light" panose="020B0406020202020204" pitchFamily="34" charset="0"/>
              </a:defRPr>
            </a:lvl1pPr>
          </a:lstStyle>
          <a:p>
            <a:r>
              <a:rPr lang="es-MX" sz="1200" dirty="0"/>
              <a:t>Escurrimiento anual</a:t>
            </a:r>
          </a:p>
          <a:p>
            <a:r>
              <a:rPr lang="es-MX" sz="1200" b="0" dirty="0"/>
              <a:t>4.72 m3/s</a:t>
            </a:r>
          </a:p>
        </p:txBody>
      </p:sp>
      <p:sp>
        <p:nvSpPr>
          <p:cNvPr id="19" name="74 CuadroTexto">
            <a:extLst>
              <a:ext uri="{FF2B5EF4-FFF2-40B4-BE49-F238E27FC236}">
                <a16:creationId xmlns:a16="http://schemas.microsoft.com/office/drawing/2014/main" id="{F058E4C9-1864-4F9D-88B1-4E319940AD44}"/>
              </a:ext>
            </a:extLst>
          </p:cNvPr>
          <p:cNvSpPr txBox="1"/>
          <p:nvPr/>
        </p:nvSpPr>
        <p:spPr>
          <a:xfrm>
            <a:off x="6200538" y="2279593"/>
            <a:ext cx="1243165" cy="5886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s-MX" sz="1200" b="1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Aguas residuales </a:t>
            </a:r>
            <a:r>
              <a:rPr lang="es-MX" sz="825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(80% de la demanda) </a:t>
            </a:r>
          </a:p>
          <a:p>
            <a:pPr algn="ctr" defTabSz="342900">
              <a:defRPr/>
            </a:pPr>
            <a:r>
              <a:rPr lang="es-MX" sz="1200" dirty="0">
                <a:solidFill>
                  <a:prstClr val="black"/>
                </a:solidFill>
                <a:latin typeface="Acumin Pro Condensed Light" panose="020B0406020202020204" pitchFamily="34" charset="0"/>
              </a:rPr>
              <a:t>141.2 </a:t>
            </a:r>
            <a:r>
              <a:rPr lang="es-MX" sz="1200" dirty="0" err="1">
                <a:solidFill>
                  <a:prstClr val="black"/>
                </a:solidFill>
                <a:latin typeface="Acumin Pro Condensed Light" panose="020B0406020202020204" pitchFamily="34" charset="0"/>
              </a:rPr>
              <a:t>lps</a:t>
            </a:r>
            <a:endParaRPr lang="es-MX" sz="1200" dirty="0">
              <a:solidFill>
                <a:prstClr val="black"/>
              </a:solidFill>
              <a:latin typeface="Acumin Pro Condensed Light" panose="020B0406020202020204" pitchFamily="34" charset="0"/>
            </a:endParaRPr>
          </a:p>
        </p:txBody>
      </p:sp>
      <p:sp>
        <p:nvSpPr>
          <p:cNvPr id="20" name="75 CuadroTexto">
            <a:extLst>
              <a:ext uri="{FF2B5EF4-FFF2-40B4-BE49-F238E27FC236}">
                <a16:creationId xmlns:a16="http://schemas.microsoft.com/office/drawing/2014/main" id="{EA1EB5D8-804C-4242-BCC9-722B1DBF29EF}"/>
              </a:ext>
            </a:extLst>
          </p:cNvPr>
          <p:cNvSpPr txBox="1"/>
          <p:nvPr/>
        </p:nvSpPr>
        <p:spPr>
          <a:xfrm>
            <a:off x="2588405" y="4206079"/>
            <a:ext cx="2347194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cumin Pro Condensed Light" panose="020B0406020202020204" pitchFamily="34" charset="0"/>
              </a:defRPr>
            </a:lvl1pPr>
          </a:lstStyle>
          <a:p>
            <a:r>
              <a:rPr lang="es-MX" sz="1200" dirty="0"/>
              <a:t>Potencial de infiltración anual</a:t>
            </a:r>
          </a:p>
          <a:p>
            <a:r>
              <a:rPr lang="es-MX" sz="1200" b="0" dirty="0"/>
              <a:t>2.19 m3/s</a:t>
            </a:r>
          </a:p>
        </p:txBody>
      </p:sp>
      <p:sp>
        <p:nvSpPr>
          <p:cNvPr id="21" name="89 CuadroTexto">
            <a:extLst>
              <a:ext uri="{FF2B5EF4-FFF2-40B4-BE49-F238E27FC236}">
                <a16:creationId xmlns:a16="http://schemas.microsoft.com/office/drawing/2014/main" id="{379AF8D7-A2EA-4AE5-BBDD-0743D8836256}"/>
              </a:ext>
            </a:extLst>
          </p:cNvPr>
          <p:cNvSpPr txBox="1"/>
          <p:nvPr/>
        </p:nvSpPr>
        <p:spPr>
          <a:xfrm>
            <a:off x="7902784" y="2297846"/>
            <a:ext cx="800169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s-MX" sz="120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Drenaje mixto</a:t>
            </a:r>
          </a:p>
        </p:txBody>
      </p:sp>
      <p:cxnSp>
        <p:nvCxnSpPr>
          <p:cNvPr id="22" name="41 Conector angular">
            <a:extLst>
              <a:ext uri="{FF2B5EF4-FFF2-40B4-BE49-F238E27FC236}">
                <a16:creationId xmlns:a16="http://schemas.microsoft.com/office/drawing/2014/main" id="{905BE772-7CFF-41E4-8315-4DE0A2D37605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7432732" y="1892094"/>
            <a:ext cx="870137" cy="405752"/>
          </a:xfrm>
          <a:prstGeom prst="bentConnector2">
            <a:avLst/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51 Conector angular">
            <a:extLst>
              <a:ext uri="{FF2B5EF4-FFF2-40B4-BE49-F238E27FC236}">
                <a16:creationId xmlns:a16="http://schemas.microsoft.com/office/drawing/2014/main" id="{0058C71F-7ECB-4CFD-9F09-A571EE8BBD0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931763" y="1892094"/>
            <a:ext cx="1257804" cy="41534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53 Conector angular">
            <a:extLst>
              <a:ext uri="{FF2B5EF4-FFF2-40B4-BE49-F238E27FC236}">
                <a16:creationId xmlns:a16="http://schemas.microsoft.com/office/drawing/2014/main" id="{DC9F5903-296D-4696-BDB8-17684DA7CA9C}"/>
              </a:ext>
            </a:extLst>
          </p:cNvPr>
          <p:cNvCxnSpPr>
            <a:cxnSpLocks/>
            <a:stCxn id="17" idx="1"/>
            <a:endCxn id="20" idx="1"/>
          </p:cNvCxnSpPr>
          <p:nvPr/>
        </p:nvCxnSpPr>
        <p:spPr>
          <a:xfrm rot="10800000" flipH="1" flipV="1">
            <a:off x="2554549" y="2307440"/>
            <a:ext cx="33856" cy="2129472"/>
          </a:xfrm>
          <a:prstGeom prst="bentConnector3">
            <a:avLst>
              <a:gd name="adj1" fmla="val -675213"/>
            </a:avLst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69 CuadroTexto">
            <a:extLst>
              <a:ext uri="{FF2B5EF4-FFF2-40B4-BE49-F238E27FC236}">
                <a16:creationId xmlns:a16="http://schemas.microsoft.com/office/drawing/2014/main" id="{9974047F-3407-40F8-AD22-33F9657802A9}"/>
              </a:ext>
            </a:extLst>
          </p:cNvPr>
          <p:cNvSpPr txBox="1"/>
          <p:nvPr/>
        </p:nvSpPr>
        <p:spPr>
          <a:xfrm>
            <a:off x="2564072" y="1503682"/>
            <a:ext cx="2356720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s-MX" sz="1200" b="1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Evapotranspiración</a:t>
            </a:r>
          </a:p>
          <a:p>
            <a:pPr algn="ctr">
              <a:defRPr/>
            </a:pPr>
            <a:r>
              <a:rPr lang="es-MX" sz="120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17.31 4.68 m</a:t>
            </a:r>
            <a:r>
              <a:rPr lang="es-MX" sz="1200" baseline="3000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3</a:t>
            </a:r>
            <a:r>
              <a:rPr lang="es-MX" sz="120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/s</a:t>
            </a:r>
          </a:p>
        </p:txBody>
      </p:sp>
      <p:cxnSp>
        <p:nvCxnSpPr>
          <p:cNvPr id="26" name="53 Conector angular">
            <a:extLst>
              <a:ext uri="{FF2B5EF4-FFF2-40B4-BE49-F238E27FC236}">
                <a16:creationId xmlns:a16="http://schemas.microsoft.com/office/drawing/2014/main" id="{154713A7-D312-4B32-81E6-F8BD6D165FC3}"/>
              </a:ext>
            </a:extLst>
          </p:cNvPr>
          <p:cNvCxnSpPr>
            <a:cxnSpLocks/>
            <a:stCxn id="17" idx="0"/>
            <a:endCxn id="25" idx="1"/>
          </p:cNvCxnSpPr>
          <p:nvPr/>
        </p:nvCxnSpPr>
        <p:spPr>
          <a:xfrm rot="16200000" flipV="1">
            <a:off x="2982568" y="1316019"/>
            <a:ext cx="342092" cy="1179084"/>
          </a:xfrm>
          <a:prstGeom prst="bentConnector4">
            <a:avLst>
              <a:gd name="adj1" fmla="val 16262"/>
              <a:gd name="adj2" fmla="val 120196"/>
            </a:avLst>
          </a:prstGeom>
          <a:ln w="1905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23 Conector angular">
            <a:extLst>
              <a:ext uri="{FF2B5EF4-FFF2-40B4-BE49-F238E27FC236}">
                <a16:creationId xmlns:a16="http://schemas.microsoft.com/office/drawing/2014/main" id="{196E6BE0-8216-4479-AEA0-E37DBB266052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V="1">
            <a:off x="4935599" y="2528679"/>
            <a:ext cx="3767354" cy="1908233"/>
          </a:xfrm>
          <a:prstGeom prst="bentConnector3">
            <a:avLst>
              <a:gd name="adj1" fmla="val 106068"/>
            </a:avLst>
          </a:prstGeom>
          <a:ln w="19050">
            <a:solidFill>
              <a:schemeClr val="accent3">
                <a:lumMod val="75000"/>
              </a:schemeClr>
            </a:solidFill>
            <a:prstDash val="sys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53 Conector angular">
            <a:extLst>
              <a:ext uri="{FF2B5EF4-FFF2-40B4-BE49-F238E27FC236}">
                <a16:creationId xmlns:a16="http://schemas.microsoft.com/office/drawing/2014/main" id="{CEC77A3B-A73D-4B00-91AE-32946C6F5F5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 flipV="1">
            <a:off x="1606716" y="2819449"/>
            <a:ext cx="957357" cy="60287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53 Conector angular">
            <a:extLst>
              <a:ext uri="{FF2B5EF4-FFF2-40B4-BE49-F238E27FC236}">
                <a16:creationId xmlns:a16="http://schemas.microsoft.com/office/drawing/2014/main" id="{E494CAA4-418B-4438-8012-BCDB20E425FF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1606716" y="2819449"/>
            <a:ext cx="957357" cy="106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53 Conector angular">
            <a:extLst>
              <a:ext uri="{FF2B5EF4-FFF2-40B4-BE49-F238E27FC236}">
                <a16:creationId xmlns:a16="http://schemas.microsoft.com/office/drawing/2014/main" id="{D0C1A803-8AEF-4052-8E91-848D258D0E6B}"/>
              </a:ext>
            </a:extLst>
          </p:cNvPr>
          <p:cNvCxnSpPr>
            <a:cxnSpLocks/>
            <a:stCxn id="13" idx="3"/>
            <a:endCxn id="33" idx="1"/>
          </p:cNvCxnSpPr>
          <p:nvPr/>
        </p:nvCxnSpPr>
        <p:spPr>
          <a:xfrm>
            <a:off x="1606716" y="2287952"/>
            <a:ext cx="957357" cy="53149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53 Conector angular">
            <a:extLst>
              <a:ext uri="{FF2B5EF4-FFF2-40B4-BE49-F238E27FC236}">
                <a16:creationId xmlns:a16="http://schemas.microsoft.com/office/drawing/2014/main" id="{56230DFF-F343-4C24-AAB6-4845AFBC2FF7}"/>
              </a:ext>
            </a:extLst>
          </p:cNvPr>
          <p:cNvCxnSpPr>
            <a:cxnSpLocks/>
            <a:stCxn id="33" idx="3"/>
            <a:endCxn id="19" idx="0"/>
          </p:cNvCxnSpPr>
          <p:nvPr/>
        </p:nvCxnSpPr>
        <p:spPr>
          <a:xfrm flipV="1">
            <a:off x="4941287" y="2279593"/>
            <a:ext cx="1880834" cy="539856"/>
          </a:xfrm>
          <a:prstGeom prst="bentConnector4">
            <a:avLst>
              <a:gd name="adj1" fmla="val 33476"/>
              <a:gd name="adj2" fmla="val 142345"/>
            </a:avLst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53 Conector angular">
            <a:extLst>
              <a:ext uri="{FF2B5EF4-FFF2-40B4-BE49-F238E27FC236}">
                <a16:creationId xmlns:a16="http://schemas.microsoft.com/office/drawing/2014/main" id="{EFA7FA08-F3F0-41A1-B76A-E271809CA0D2}"/>
              </a:ext>
            </a:extLst>
          </p:cNvPr>
          <p:cNvCxnSpPr>
            <a:cxnSpLocks/>
            <a:stCxn id="19" idx="3"/>
            <a:endCxn id="21" idx="2"/>
          </p:cNvCxnSpPr>
          <p:nvPr/>
        </p:nvCxnSpPr>
        <p:spPr>
          <a:xfrm>
            <a:off x="7443703" y="2573905"/>
            <a:ext cx="859166" cy="185606"/>
          </a:xfrm>
          <a:prstGeom prst="bentConnector4">
            <a:avLst>
              <a:gd name="adj1" fmla="val 26717"/>
              <a:gd name="adj2" fmla="val 223164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3" name="69 CuadroTexto">
            <a:extLst>
              <a:ext uri="{FF2B5EF4-FFF2-40B4-BE49-F238E27FC236}">
                <a16:creationId xmlns:a16="http://schemas.microsoft.com/office/drawing/2014/main" id="{B3751659-BEA3-497E-9663-DC24D8554A18}"/>
              </a:ext>
            </a:extLst>
          </p:cNvPr>
          <p:cNvSpPr txBox="1"/>
          <p:nvPr/>
        </p:nvSpPr>
        <p:spPr>
          <a:xfrm>
            <a:off x="2564073" y="2588616"/>
            <a:ext cx="2377214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ctr">
              <a:defRPr/>
            </a:pPr>
            <a:r>
              <a:rPr lang="es-MX" sz="1200" b="1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Demanda total </a:t>
            </a:r>
          </a:p>
          <a:p>
            <a:pPr algn="ctr" fontAlgn="ctr">
              <a:defRPr/>
            </a:pPr>
            <a:r>
              <a:rPr lang="es-MX" sz="120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176.5 </a:t>
            </a:r>
            <a:r>
              <a:rPr lang="es-MX" sz="1200" dirty="0" err="1">
                <a:solidFill>
                  <a:prstClr val="white"/>
                </a:solidFill>
                <a:latin typeface="Acumin Pro Condensed Light" panose="020B0406020202020204" pitchFamily="34" charset="0"/>
              </a:rPr>
              <a:t>lps</a:t>
            </a:r>
            <a:r>
              <a:rPr lang="es-MX" sz="900" dirty="0">
                <a:solidFill>
                  <a:srgbClr val="FFFFFF"/>
                </a:solidFill>
                <a:latin typeface="Acumin Pro Condensed Light" panose="020B0406020202020204" pitchFamily="34" charset="0"/>
              </a:rPr>
              <a:t> </a:t>
            </a:r>
          </a:p>
        </p:txBody>
      </p:sp>
      <p:sp>
        <p:nvSpPr>
          <p:cNvPr id="34" name="75 CuadroTexto">
            <a:extLst>
              <a:ext uri="{FF2B5EF4-FFF2-40B4-BE49-F238E27FC236}">
                <a16:creationId xmlns:a16="http://schemas.microsoft.com/office/drawing/2014/main" id="{AAE1D52D-1C7E-4A03-8B6D-B8DC5C61EEA9}"/>
              </a:ext>
            </a:extLst>
          </p:cNvPr>
          <p:cNvSpPr txBox="1"/>
          <p:nvPr/>
        </p:nvSpPr>
        <p:spPr>
          <a:xfrm>
            <a:off x="2573599" y="4758420"/>
            <a:ext cx="2347193" cy="2769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cumin Pro Condensed Light" panose="020B0406020202020204" pitchFamily="34" charset="0"/>
              </a:defRPr>
            </a:lvl1pPr>
          </a:lstStyle>
          <a:p>
            <a:r>
              <a:rPr lang="es-MX" sz="1200" dirty="0"/>
              <a:t>Acuífero Superficial</a:t>
            </a:r>
          </a:p>
        </p:txBody>
      </p:sp>
      <p:graphicFrame>
        <p:nvGraphicFramePr>
          <p:cNvPr id="35" name="2 Tabla">
            <a:extLst>
              <a:ext uri="{FF2B5EF4-FFF2-40B4-BE49-F238E27FC236}">
                <a16:creationId xmlns:a16="http://schemas.microsoft.com/office/drawing/2014/main" id="{C2D8A4A0-BC2F-4745-ADAF-6F2589E9DE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32015" y="3158736"/>
          <a:ext cx="1167388" cy="930968"/>
        </p:xfrm>
        <a:graphic>
          <a:graphicData uri="http://schemas.openxmlformats.org/drawingml/2006/table">
            <a:tbl>
              <a:tblPr/>
              <a:tblGrid>
                <a:gridCol w="623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62">
                  <a:extLst>
                    <a:ext uri="{9D8B030D-6E8A-4147-A177-3AD203B41FA5}">
                      <a16:colId xmlns:a16="http://schemas.microsoft.com/office/drawing/2014/main" val="2036545674"/>
                    </a:ext>
                  </a:extLst>
                </a:gridCol>
              </a:tblGrid>
              <a:tr h="169560">
                <a:tc>
                  <a:txBody>
                    <a:bodyPr/>
                    <a:lstStyle/>
                    <a:p>
                      <a:pPr algn="l" fontAlgn="b"/>
                      <a:endParaRPr lang="es-MX" sz="900" b="0" i="0" u="none" strike="noStrike" dirty="0">
                        <a:solidFill>
                          <a:schemeClr val="tx1"/>
                        </a:solidFill>
                        <a:effectLst/>
                        <a:latin typeface="Acumin Pro Condensed Light" panose="020B040602020202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cumin Pro Condensed Light" panose="020B0406020202020204" pitchFamily="34" charset="0"/>
                        </a:rPr>
                        <a:t>Total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352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 panose="020B0406020202020204" pitchFamily="34" charset="0"/>
                        </a:rPr>
                        <a:t>Línea base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 panose="020B0406020202020204" pitchFamily="34" charset="0"/>
                        </a:rPr>
                        <a:t>43.0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352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 panose="020B0406020202020204" pitchFamily="34" charset="0"/>
                        </a:rPr>
                        <a:t>Fase 1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 panose="020B0406020202020204" pitchFamily="34" charset="0"/>
                        </a:rPr>
                        <a:t>26.4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352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 panose="020B0406020202020204" pitchFamily="34" charset="0"/>
                        </a:rPr>
                        <a:t>Fase 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 panose="020B0406020202020204" pitchFamily="34" charset="0"/>
                        </a:rPr>
                        <a:t>71.8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352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 panose="020B0406020202020204" pitchFamily="34" charset="0"/>
                        </a:rPr>
                        <a:t>Total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cumin Pro Condensed Light" panose="020B0406020202020204" pitchFamily="34" charset="0"/>
                        </a:rPr>
                        <a:t>141.2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B3EE9E40-1139-4E39-BC21-87E490FE9F44}"/>
              </a:ext>
            </a:extLst>
          </p:cNvPr>
          <p:cNvCxnSpPr>
            <a:cxnSpLocks/>
          </p:cNvCxnSpPr>
          <p:nvPr/>
        </p:nvCxnSpPr>
        <p:spPr>
          <a:xfrm>
            <a:off x="4939848" y="3646064"/>
            <a:ext cx="87802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160548E-C943-41C2-9BCA-972F88401273}"/>
              </a:ext>
            </a:extLst>
          </p:cNvPr>
          <p:cNvCxnSpPr>
            <a:cxnSpLocks/>
          </p:cNvCxnSpPr>
          <p:nvPr/>
        </p:nvCxnSpPr>
        <p:spPr>
          <a:xfrm flipV="1">
            <a:off x="4939849" y="4002413"/>
            <a:ext cx="878027" cy="711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D48D7137-4662-407C-BB2B-C2A34F01E3A6}"/>
              </a:ext>
            </a:extLst>
          </p:cNvPr>
          <p:cNvCxnSpPr>
            <a:cxnSpLocks/>
          </p:cNvCxnSpPr>
          <p:nvPr/>
        </p:nvCxnSpPr>
        <p:spPr>
          <a:xfrm>
            <a:off x="4939848" y="3820256"/>
            <a:ext cx="87802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2A35538-87F3-488D-A187-D39D408F5C37}"/>
              </a:ext>
            </a:extLst>
          </p:cNvPr>
          <p:cNvSpPr txBox="1"/>
          <p:nvPr/>
        </p:nvSpPr>
        <p:spPr>
          <a:xfrm>
            <a:off x="157349" y="5806172"/>
            <a:ext cx="543620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75" dirty="0"/>
              <a:t>Fuente: Estrategia Hídrica de Tacubaya. WRI con colaboración de ORU, 2018</a:t>
            </a:r>
          </a:p>
        </p:txBody>
      </p:sp>
    </p:spTree>
    <p:extLst>
      <p:ext uri="{BB962C8B-B14F-4D97-AF65-F5344CB8AC3E}">
        <p14:creationId xmlns:p14="http://schemas.microsoft.com/office/powerpoint/2010/main" val="539816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634D1F-FD04-4016-82CB-8FEB33CB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819D55-B3F8-49AE-9A52-B962364DB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CB85B10-DA7A-4E5A-898A-3E780F1E1635}"/>
              </a:ext>
            </a:extLst>
          </p:cNvPr>
          <p:cNvGrpSpPr/>
          <p:nvPr/>
        </p:nvGrpSpPr>
        <p:grpSpPr>
          <a:xfrm>
            <a:off x="819083" y="933590"/>
            <a:ext cx="7163773" cy="5665118"/>
            <a:chOff x="0" y="1212550"/>
            <a:chExt cx="6108314" cy="5665118"/>
          </a:xfrm>
        </p:grpSpPr>
        <p:pic>
          <p:nvPicPr>
            <p:cNvPr id="6" name="officeArt object">
              <a:extLst>
                <a:ext uri="{FF2B5EF4-FFF2-40B4-BE49-F238E27FC236}">
                  <a16:creationId xmlns:a16="http://schemas.microsoft.com/office/drawing/2014/main" id="{01E7EC82-88CB-45A1-9CF9-AA563CF86113}"/>
                </a:ext>
              </a:extLst>
            </p:cNvPr>
            <p:cNvPicPr/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123" r="28746"/>
            <a:stretch/>
          </p:blipFill>
          <p:spPr>
            <a:xfrm>
              <a:off x="4051662" y="1212550"/>
              <a:ext cx="2027384" cy="2770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officeArt object">
              <a:extLst>
                <a:ext uri="{FF2B5EF4-FFF2-40B4-BE49-F238E27FC236}">
                  <a16:creationId xmlns:a16="http://schemas.microsoft.com/office/drawing/2014/main" id="{39AA79EE-469A-4C50-B734-7454CE2B676D}"/>
                </a:ext>
              </a:extLst>
            </p:cNvPr>
            <p:cNvPicPr/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732" r="12513"/>
            <a:stretch/>
          </p:blipFill>
          <p:spPr>
            <a:xfrm>
              <a:off x="1995008" y="1212797"/>
              <a:ext cx="2056653" cy="2770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officeArt object">
              <a:extLst>
                <a:ext uri="{FF2B5EF4-FFF2-40B4-BE49-F238E27FC236}">
                  <a16:creationId xmlns:a16="http://schemas.microsoft.com/office/drawing/2014/main" id="{BC091312-BD25-430B-8F78-0285D5EB3971}"/>
                </a:ext>
              </a:extLst>
            </p:cNvPr>
            <p:cNvPicPr/>
            <p:nvPr/>
          </p:nvPicPr>
          <p:blipFill rotWithShape="1">
            <a:blip r:embed="rId4">
              <a:extLst/>
            </a:blip>
            <a:srcRect l="29100" t="7848" r="31405" b="7848"/>
            <a:stretch/>
          </p:blipFill>
          <p:spPr>
            <a:xfrm>
              <a:off x="0" y="1213659"/>
              <a:ext cx="1995287" cy="27692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Marcador de contenido 3">
              <a:extLst>
                <a:ext uri="{FF2B5EF4-FFF2-40B4-BE49-F238E27FC236}">
                  <a16:creationId xmlns:a16="http://schemas.microsoft.com/office/drawing/2014/main" id="{1983E852-1423-4E95-AFB4-75EFB6CF8158}"/>
                </a:ext>
              </a:extLst>
            </p:cNvPr>
            <p:cNvSpPr txBox="1">
              <a:spLocks/>
            </p:cNvSpPr>
            <p:nvPr/>
          </p:nvSpPr>
          <p:spPr>
            <a:xfrm>
              <a:off x="2" y="3649522"/>
              <a:ext cx="2622029" cy="33338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525" indent="0">
                <a:buFont typeface="Arial"/>
                <a:buNone/>
              </a:pPr>
              <a:r>
                <a:rPr lang="es-MX" sz="1600" b="1" dirty="0">
                  <a:latin typeface="Acumin Pro Condensed Light" panose="020B0406020202020204" pitchFamily="34" charset="0"/>
                </a:rPr>
                <a:t>Lagunas de biorretención</a:t>
              </a:r>
              <a:endParaRPr lang="es-MX" sz="1600" dirty="0">
                <a:latin typeface="Acumin Pro Condensed Light" panose="020B0406020202020204" pitchFamily="34" charset="0"/>
              </a:endParaRPr>
            </a:p>
          </p:txBody>
        </p:sp>
        <p:sp>
          <p:nvSpPr>
            <p:cNvPr id="10" name="Marcador de contenido 3">
              <a:extLst>
                <a:ext uri="{FF2B5EF4-FFF2-40B4-BE49-F238E27FC236}">
                  <a16:creationId xmlns:a16="http://schemas.microsoft.com/office/drawing/2014/main" id="{93120DE7-AF2F-4D6A-9A1B-CAE58769C233}"/>
                </a:ext>
              </a:extLst>
            </p:cNvPr>
            <p:cNvSpPr txBox="1">
              <a:spLocks/>
            </p:cNvSpPr>
            <p:nvPr/>
          </p:nvSpPr>
          <p:spPr>
            <a:xfrm>
              <a:off x="1995008" y="3649522"/>
              <a:ext cx="2056653" cy="33338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525" indent="0">
                <a:buFont typeface="Arial"/>
                <a:buNone/>
              </a:pPr>
              <a:r>
                <a:rPr lang="es-MX" sz="1600" b="1" dirty="0">
                  <a:latin typeface="Acumin Pro Condensed Light" panose="020B0406020202020204" pitchFamily="34" charset="0"/>
                </a:rPr>
                <a:t>Plazas de agua</a:t>
              </a:r>
              <a:endParaRPr lang="es-MX" sz="1600" dirty="0">
                <a:latin typeface="Acumin Pro Condensed Light" panose="020B0406020202020204" pitchFamily="34" charset="0"/>
              </a:endParaRPr>
            </a:p>
          </p:txBody>
        </p:sp>
        <p:sp>
          <p:nvSpPr>
            <p:cNvPr id="11" name="Marcador de contenido 3">
              <a:extLst>
                <a:ext uri="{FF2B5EF4-FFF2-40B4-BE49-F238E27FC236}">
                  <a16:creationId xmlns:a16="http://schemas.microsoft.com/office/drawing/2014/main" id="{8028775D-A612-48F2-973D-45C6A7BA5279}"/>
                </a:ext>
              </a:extLst>
            </p:cNvPr>
            <p:cNvSpPr txBox="1">
              <a:spLocks/>
            </p:cNvSpPr>
            <p:nvPr/>
          </p:nvSpPr>
          <p:spPr>
            <a:xfrm>
              <a:off x="4051661" y="3649522"/>
              <a:ext cx="2056653" cy="33338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525" indent="0">
                <a:buFont typeface="Arial"/>
                <a:buNone/>
              </a:pPr>
              <a:r>
                <a:rPr lang="es-MX" sz="1600" b="1" dirty="0">
                  <a:latin typeface="Acumin Pro Condensed Light" panose="020B0406020202020204" pitchFamily="34" charset="0"/>
                </a:rPr>
                <a:t>Jardines pluviales</a:t>
              </a:r>
              <a:endParaRPr lang="es-MX" sz="1600" dirty="0">
                <a:latin typeface="Acumin Pro Condensed Light" panose="020B0406020202020204" pitchFamily="34" charset="0"/>
              </a:endParaRPr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DD157587-603A-480F-B84E-692DB608320A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62" r="2112" b="1503"/>
            <a:stretch/>
          </p:blipFill>
          <p:spPr>
            <a:xfrm>
              <a:off x="0" y="3919405"/>
              <a:ext cx="1995008" cy="2938595"/>
            </a:xfrm>
            <a:prstGeom prst="rect">
              <a:avLst/>
            </a:prstGeom>
          </p:spPr>
        </p:pic>
        <p:pic>
          <p:nvPicPr>
            <p:cNvPr id="13" name="officeArt object">
              <a:extLst>
                <a:ext uri="{FF2B5EF4-FFF2-40B4-BE49-F238E27FC236}">
                  <a16:creationId xmlns:a16="http://schemas.microsoft.com/office/drawing/2014/main" id="{6B6AD43A-9B56-4507-8ACC-B4126E6D7ECF}"/>
                </a:ext>
              </a:extLst>
            </p:cNvPr>
            <p:cNvPicPr/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779" r="28330" b="1376"/>
            <a:stretch/>
          </p:blipFill>
          <p:spPr>
            <a:xfrm>
              <a:off x="1995008" y="3919405"/>
              <a:ext cx="2056653" cy="2938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officeArt object">
              <a:extLst>
                <a:ext uri="{FF2B5EF4-FFF2-40B4-BE49-F238E27FC236}">
                  <a16:creationId xmlns:a16="http://schemas.microsoft.com/office/drawing/2014/main" id="{DA897A89-4B9D-42BF-9495-9E6404DF81BD}"/>
                </a:ext>
              </a:extLst>
            </p:cNvPr>
            <p:cNvPicPr/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9" t="-1" r="6236" b="1506"/>
            <a:stretch/>
          </p:blipFill>
          <p:spPr>
            <a:xfrm>
              <a:off x="4050201" y="3919405"/>
              <a:ext cx="2028844" cy="2934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" name="Marcador de contenido 3">
              <a:extLst>
                <a:ext uri="{FF2B5EF4-FFF2-40B4-BE49-F238E27FC236}">
                  <a16:creationId xmlns:a16="http://schemas.microsoft.com/office/drawing/2014/main" id="{D4B8F839-22B1-4AA0-9CBC-08A1C3942EBB}"/>
                </a:ext>
              </a:extLst>
            </p:cNvPr>
            <p:cNvSpPr txBox="1">
              <a:spLocks/>
            </p:cNvSpPr>
            <p:nvPr/>
          </p:nvSpPr>
          <p:spPr>
            <a:xfrm>
              <a:off x="1" y="6544285"/>
              <a:ext cx="1995006" cy="33338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525" indent="0">
                <a:buFont typeface="Arial"/>
                <a:buNone/>
              </a:pPr>
              <a:r>
                <a:rPr lang="es-MX" sz="1600" b="1" dirty="0">
                  <a:latin typeface="Acumin Pro Condensed Light" panose="020B0406020202020204" pitchFamily="34" charset="0"/>
                </a:rPr>
                <a:t>Pavimentos permeables</a:t>
              </a:r>
              <a:endParaRPr lang="es-MX" sz="1600" dirty="0">
                <a:latin typeface="Acumin Pro Condensed Light" panose="020B0406020202020204" pitchFamily="34" charset="0"/>
              </a:endParaRPr>
            </a:p>
          </p:txBody>
        </p:sp>
        <p:sp>
          <p:nvSpPr>
            <p:cNvPr id="16" name="Marcador de contenido 3">
              <a:extLst>
                <a:ext uri="{FF2B5EF4-FFF2-40B4-BE49-F238E27FC236}">
                  <a16:creationId xmlns:a16="http://schemas.microsoft.com/office/drawing/2014/main" id="{59E2EC15-2C58-4DED-A8D5-9A9F54EDAE10}"/>
                </a:ext>
              </a:extLst>
            </p:cNvPr>
            <p:cNvSpPr txBox="1">
              <a:spLocks/>
            </p:cNvSpPr>
            <p:nvPr/>
          </p:nvSpPr>
          <p:spPr>
            <a:xfrm>
              <a:off x="1995010" y="6536571"/>
              <a:ext cx="2056652" cy="33338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525" indent="0">
                <a:buFont typeface="Arial"/>
                <a:buNone/>
              </a:pPr>
              <a:r>
                <a:rPr lang="es-MX" sz="1600" b="1" dirty="0">
                  <a:latin typeface="Acumin Pro Condensed Light" panose="020B0406020202020204" pitchFamily="34" charset="0"/>
                </a:rPr>
                <a:t>Humedales artificiales</a:t>
              </a:r>
              <a:endParaRPr lang="es-MX" sz="1600" dirty="0">
                <a:latin typeface="Acumin Pro Condensed Light" panose="020B0406020202020204" pitchFamily="34" charset="0"/>
              </a:endParaRPr>
            </a:p>
          </p:txBody>
        </p:sp>
        <p:sp>
          <p:nvSpPr>
            <p:cNvPr id="17" name="Marcador de contenido 3">
              <a:extLst>
                <a:ext uri="{FF2B5EF4-FFF2-40B4-BE49-F238E27FC236}">
                  <a16:creationId xmlns:a16="http://schemas.microsoft.com/office/drawing/2014/main" id="{07CEA808-D648-4D94-831F-62AAF5EF1566}"/>
                </a:ext>
              </a:extLst>
            </p:cNvPr>
            <p:cNvSpPr txBox="1">
              <a:spLocks/>
            </p:cNvSpPr>
            <p:nvPr/>
          </p:nvSpPr>
          <p:spPr>
            <a:xfrm>
              <a:off x="4050201" y="6544284"/>
              <a:ext cx="2028844" cy="30985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FFC000"/>
                </a:buClr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525" indent="0">
                <a:buFont typeface="Arial"/>
                <a:buNone/>
              </a:pPr>
              <a:r>
                <a:rPr lang="es-MX" sz="1600" b="1" dirty="0">
                  <a:latin typeface="Acumin Pro Condensed Light" panose="020B0406020202020204" pitchFamily="34" charset="0"/>
                </a:rPr>
                <a:t>Jardineras infiltrantes</a:t>
              </a:r>
              <a:endParaRPr lang="es-MX" sz="1600" dirty="0">
                <a:latin typeface="Acumin Pro Condensed Light" panose="020B0406020202020204" pitchFamily="34" charset="0"/>
              </a:endParaRPr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3A3130-35CF-4D3F-A25B-418222803557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cumin Pro Condensed" panose="020B0806020202020204" pitchFamily="34" charset="0"/>
                <a:ea typeface="+mn-ea"/>
                <a:cs typeface="Arial" panose="020B0604020202020204" pitchFamily="34" charset="0"/>
              </a:rPr>
              <a:t>EVALUACIÓN DE MECANISMOS DE INFRAESTRUCTURA VERDE </a:t>
            </a:r>
            <a:endParaRPr kumimoji="0" lang="es-MX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cumin Pro Condensed" panose="020B0806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1177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6D6789F-642C-4E75-82CA-5287B5E29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362" y="5614524"/>
            <a:ext cx="1847135" cy="3832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349CAD3-1522-46D0-B1A6-37BD873D2B14}"/>
              </a:ext>
            </a:extLst>
          </p:cNvPr>
          <p:cNvSpPr txBox="1"/>
          <p:nvPr/>
        </p:nvSpPr>
        <p:spPr>
          <a:xfrm>
            <a:off x="0" y="857251"/>
            <a:ext cx="89866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s-MX" sz="2700" b="1" dirty="0">
                <a:latin typeface="Acumin Pro Condensed" panose="020B0806020202020204" pitchFamily="34" charset="0"/>
                <a:cs typeface="Arial" panose="020B0604020202020204" pitchFamily="34" charset="0"/>
              </a:rPr>
              <a:t>GENERACIÓN DE UN PORTAFOLIO DE SOLUCIONES APLICABLES</a:t>
            </a:r>
            <a:endParaRPr lang="es-MX" sz="2700" dirty="0">
              <a:latin typeface="Acumin Pro Condensed" panose="020B0806020202020204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248FF03-6B5A-4276-BA95-7816100AAB56}"/>
              </a:ext>
            </a:extLst>
          </p:cNvPr>
          <p:cNvGrpSpPr/>
          <p:nvPr/>
        </p:nvGrpSpPr>
        <p:grpSpPr>
          <a:xfrm>
            <a:off x="256882" y="1431550"/>
            <a:ext cx="8565515" cy="4035408"/>
            <a:chOff x="304801" y="709171"/>
            <a:chExt cx="11420686" cy="5380544"/>
          </a:xfrm>
        </p:grpSpPr>
        <p:sp>
          <p:nvSpPr>
            <p:cNvPr id="4" name="Marcador de contenido 5">
              <a:extLst>
                <a:ext uri="{FF2B5EF4-FFF2-40B4-BE49-F238E27FC236}">
                  <a16:creationId xmlns:a16="http://schemas.microsoft.com/office/drawing/2014/main" id="{6512DE3D-F5D2-4B22-966E-4E51AED82361}"/>
                </a:ext>
              </a:extLst>
            </p:cNvPr>
            <p:cNvSpPr txBox="1">
              <a:spLocks/>
            </p:cNvSpPr>
            <p:nvPr/>
          </p:nvSpPr>
          <p:spPr>
            <a:xfrm>
              <a:off x="466513" y="1668419"/>
              <a:ext cx="10972800" cy="203998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7175" indent="-257175" algn="l">
                <a:buFont typeface="Arial" panose="020B0604020202020204" pitchFamily="34" charset="0"/>
                <a:buChar char="•"/>
              </a:pPr>
              <a:endParaRPr lang="es-MX" sz="1800" dirty="0"/>
            </a:p>
          </p:txBody>
        </p:sp>
        <p:pic>
          <p:nvPicPr>
            <p:cNvPr id="5" name="Imagen 4" descr="Imagen que contiene texto, mapa&#10;&#10;Descripción generada con confianza muy alta">
              <a:extLst>
                <a:ext uri="{FF2B5EF4-FFF2-40B4-BE49-F238E27FC236}">
                  <a16:creationId xmlns:a16="http://schemas.microsoft.com/office/drawing/2014/main" id="{1F825691-F77C-4C61-842E-7BCE4583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1" y="782890"/>
              <a:ext cx="6576130" cy="529221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8011D1C-411A-4C1A-B6DA-E94FB42A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6375" y="720907"/>
              <a:ext cx="2219112" cy="5368808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4A7799EC-5CED-49D0-B460-8C0362CA8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3988" y="709171"/>
              <a:ext cx="2549377" cy="5380544"/>
            </a:xfrm>
            <a:prstGeom prst="rect">
              <a:avLst/>
            </a:prstGeom>
          </p:spPr>
        </p:pic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6F1D3C38-725A-4520-8729-8F757191178C}"/>
              </a:ext>
            </a:extLst>
          </p:cNvPr>
          <p:cNvSpPr txBox="1"/>
          <p:nvPr/>
        </p:nvSpPr>
        <p:spPr>
          <a:xfrm>
            <a:off x="157349" y="5806172"/>
            <a:ext cx="543620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75" dirty="0"/>
              <a:t>Fuente: Estrategia Hídrica de Tacubaya. WRI con colaboración de ORU, 2018</a:t>
            </a:r>
          </a:p>
        </p:txBody>
      </p:sp>
    </p:spTree>
    <p:extLst>
      <p:ext uri="{BB962C8B-B14F-4D97-AF65-F5344CB8AC3E}">
        <p14:creationId xmlns:p14="http://schemas.microsoft.com/office/powerpoint/2010/main" val="75749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3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37344" y="1"/>
            <a:ext cx="2806655" cy="590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6273689" y="5877272"/>
            <a:ext cx="2915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Imagen: Respira </a:t>
            </a:r>
            <a:r>
              <a:rPr kumimoji="0" lang="es-MX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Mexico</a:t>
            </a: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/CEMDA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22095" y="188640"/>
            <a:ext cx="6051594" cy="6132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Un hombre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adulto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Respira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20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veces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por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minuto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Cada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inspiración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 = 0.5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lts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de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aire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Introducimos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10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litros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cada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minuto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Esperanza de Vida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de 75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años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toda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nuestra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vida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respiraremos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aprox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400,000,000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litros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de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aire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" pitchFamily="34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Concentración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ZMVM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de 56 µg/m3 PM10 y 29 µg/m3 PM2.5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nuestra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vida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absorbemos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40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gms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 de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particulas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!!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225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068" y="857250"/>
            <a:ext cx="2473391" cy="5143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6" y="857250"/>
            <a:ext cx="728363" cy="51435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520" y="946475"/>
            <a:ext cx="614363" cy="393382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586329" y="1074198"/>
            <a:ext cx="824010" cy="375104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Bióxido de Azufre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6348" y="1074188"/>
            <a:ext cx="1367027" cy="9752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Irritación de vías respiratorias; agravamiento de enfermedades respiratorias y cardiovasculares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74874" y="2326830"/>
            <a:ext cx="1691577" cy="11291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Irritación de vías respiratorias; reduce la resistencia a enfermedades respiratorias como la influenza; 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altas concentraciones puede provocar bronquitis y pulmonía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74874" y="3578329"/>
            <a:ext cx="1588499" cy="14369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Irritación de vías respiratorias;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reducción de función pulmonar; agravamiento de asma;  inflamación de las células que recubren los pulmones;  agrava enfermedades pulmonares crónicas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94113" y="5043501"/>
            <a:ext cx="1667958" cy="12830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Agravamiento de asma y enfermedades respiratorias y cardiovasculares; daño a tejido pulmonar; cáncer y muerte prematura.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Suficiente evidencia de incremento en riesgo de morbilidad y mortalidad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2716005" y="2601538"/>
            <a:ext cx="836322" cy="6982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Dióxido de nitrógeno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716005" y="4059625"/>
            <a:ext cx="713792" cy="2673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Ozono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825843" y="5424370"/>
            <a:ext cx="818410" cy="6982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Partículas suspendidas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883729" y="4074615"/>
            <a:ext cx="779743" cy="2673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Benceno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5788593" y="2641339"/>
            <a:ext cx="874880" cy="6982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Monóxido de carbono 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844814" y="1034062"/>
            <a:ext cx="713792" cy="2673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Plomo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903186" y="5689823"/>
            <a:ext cx="2986821" cy="359715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Fuente:  Adaptado de aire.df.gob.mx; http://www.epa.gov/region07/air/quality/health.htm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211884" y="567758"/>
            <a:ext cx="1678123" cy="14369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Anemia, enfermedades del hìgado,  desórdenes reproductivos, daños neurológicos , alta presión sanguìnea y enfermedades del corazón; daños en el sistema nervioso central; retraso en el aprendizaje y alteraciones en la conducta 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211884" y="2474818"/>
            <a:ext cx="1839569" cy="11291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Inhibe el transporte de oxígeno hacia órganos y tejidos; mayor riesgo en personas con  enfermedades cardiovasculares;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dolor de cabeza, mareos, náuseas, estado de inconciencia e inclusive la muerte 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7225830" y="3932673"/>
            <a:ext cx="1825623" cy="9752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Dolor de cabeza, mareos, pérdida de conciencia; efecto crónico incluye carcinogénico; efectos en médula ósea, daño al sistema inmunológico, efectos teratogénicos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5113073" y="4639539"/>
            <a:ext cx="3583258" cy="134460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Efectos en la salud por los  principales contaminantes del aire </a:t>
            </a:r>
          </a:p>
        </p:txBody>
      </p:sp>
    </p:spTree>
    <p:extLst>
      <p:ext uri="{BB962C8B-B14F-4D97-AF65-F5344CB8AC3E}">
        <p14:creationId xmlns:p14="http://schemas.microsoft.com/office/powerpoint/2010/main" val="274397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251520" y="404664"/>
            <a:ext cx="40005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" pitchFamily="34" charset="0"/>
                <a:ea typeface="+mn-ea"/>
                <a:cs typeface="+mn-cs"/>
              </a:rPr>
              <a:t>La Solución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yriad Pro" pitchFamily="34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251520" y="1174602"/>
            <a:ext cx="72009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“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La ciudad no es el problema, es la solución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Jaime Lerner</a:t>
            </a:r>
          </a:p>
        </p:txBody>
      </p:sp>
    </p:spTree>
    <p:extLst>
      <p:ext uri="{BB962C8B-B14F-4D97-AF65-F5344CB8AC3E}">
        <p14:creationId xmlns:p14="http://schemas.microsoft.com/office/powerpoint/2010/main" val="2154469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97C07C-A770-4D22-8164-0F5C5C8C7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562" y="2605028"/>
            <a:ext cx="5687699" cy="185018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MX" sz="3000" dirty="0"/>
              <a:t>www.wriciudades.org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sz="2400" dirty="0" err="1"/>
              <a:t>twitter</a:t>
            </a:r>
            <a:r>
              <a:rPr lang="es-MX" sz="2400" dirty="0"/>
              <a:t>: @</a:t>
            </a:r>
            <a:r>
              <a:rPr lang="es-MX" sz="2400" dirty="0" err="1"/>
              <a:t>wri_ciudades</a:t>
            </a:r>
            <a:r>
              <a:rPr lang="es-MX" sz="24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sz="2400" dirty="0" err="1"/>
              <a:t>facebook</a:t>
            </a:r>
            <a:r>
              <a:rPr lang="es-MX" sz="2400" dirty="0"/>
              <a:t>: /</a:t>
            </a:r>
            <a:r>
              <a:rPr lang="es-MX" sz="2400" dirty="0" err="1"/>
              <a:t>wriciudades</a:t>
            </a:r>
            <a:r>
              <a:rPr lang="es-MX" sz="24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sz="2400" dirty="0" err="1"/>
              <a:t>youtube</a:t>
            </a:r>
            <a:r>
              <a:rPr lang="es-MX" sz="2400" dirty="0"/>
              <a:t>: </a:t>
            </a:r>
            <a:r>
              <a:rPr lang="es-MX" sz="2400" dirty="0" err="1"/>
              <a:t>wri</a:t>
            </a:r>
            <a:r>
              <a:rPr lang="es-MX" sz="2400" dirty="0"/>
              <a:t> ciudades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sz="2400" dirty="0"/>
              <a:t>blog: thecityfixmexico.org</a:t>
            </a:r>
          </a:p>
          <a:p>
            <a:pPr marL="0" indent="0">
              <a:spcBef>
                <a:spcPts val="0"/>
              </a:spcBef>
              <a:buNone/>
            </a:pPr>
            <a:endParaRPr lang="es-MX" sz="2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768FD8-8635-41C2-A616-C96DEFEDB777}"/>
              </a:ext>
            </a:extLst>
          </p:cNvPr>
          <p:cNvSpPr/>
          <p:nvPr/>
        </p:nvSpPr>
        <p:spPr>
          <a:xfrm>
            <a:off x="474563" y="4940473"/>
            <a:ext cx="4572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</a:pPr>
            <a:r>
              <a:rPr lang="es-MX" sz="2400" dirty="0" err="1">
                <a:solidFill>
                  <a:prstClr val="white"/>
                </a:solidFill>
                <a:latin typeface="Acumin Pro Condensed Light" panose="020B0406020202020204" pitchFamily="34" charset="0"/>
              </a:rPr>
              <a:t>MPh</a:t>
            </a:r>
            <a:r>
              <a:rPr lang="es-MX" sz="240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. Jorge Macías</a:t>
            </a:r>
          </a:p>
          <a:p>
            <a:pPr lvl="0">
              <a:lnSpc>
                <a:spcPct val="90000"/>
              </a:lnSpc>
            </a:pPr>
            <a:r>
              <a:rPr lang="es-MX" sz="2400" dirty="0">
                <a:solidFill>
                  <a:prstClr val="white"/>
                </a:solidFill>
                <a:latin typeface="Acumin Pro Condensed Light" panose="020B0406020202020204" pitchFamily="34" charset="0"/>
              </a:rPr>
              <a:t>Twitter: @</a:t>
            </a:r>
            <a:r>
              <a:rPr lang="es-MX" sz="2400" dirty="0" err="1">
                <a:solidFill>
                  <a:prstClr val="white"/>
                </a:solidFill>
                <a:latin typeface="Acumin Pro Condensed Light" panose="020B0406020202020204" pitchFamily="34" charset="0"/>
              </a:rPr>
              <a:t>FearEconomist</a:t>
            </a:r>
            <a:endParaRPr lang="es-ES" sz="1350" dirty="0"/>
          </a:p>
        </p:txBody>
      </p:sp>
    </p:spTree>
    <p:extLst>
      <p:ext uri="{BB962C8B-B14F-4D97-AF65-F5344CB8AC3E}">
        <p14:creationId xmlns:p14="http://schemas.microsoft.com/office/powerpoint/2010/main" val="103579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11343" y="1068552"/>
            <a:ext cx="7275432" cy="452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Las </a:t>
            </a:r>
            <a:r>
              <a:rPr lang="en-US" sz="2000" dirty="0" err="1"/>
              <a:t>ciudades</a:t>
            </a:r>
            <a:r>
              <a:rPr lang="en-US" sz="2000" dirty="0"/>
              <a:t> </a:t>
            </a:r>
            <a:r>
              <a:rPr lang="en-US" sz="2000" dirty="0" err="1"/>
              <a:t>intermedias</a:t>
            </a:r>
            <a:r>
              <a:rPr lang="en-US" sz="2000" dirty="0"/>
              <a:t> son las que </a:t>
            </a:r>
            <a:r>
              <a:rPr lang="en-US" sz="2000" dirty="0" err="1"/>
              <a:t>tendrán</a:t>
            </a:r>
            <a:r>
              <a:rPr lang="en-US" sz="2000" dirty="0"/>
              <a:t> un mayor </a:t>
            </a:r>
            <a:r>
              <a:rPr lang="en-US" sz="2000" dirty="0" err="1"/>
              <a:t>crecimiento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50" i="1"/>
              <a:t>Note: </a:t>
            </a:r>
            <a:r>
              <a:rPr lang="en-US" sz="750"/>
              <a:t>N = 1,692 urban agglomerations (populations  ≥ 300,000 inhabitants).</a:t>
            </a:r>
          </a:p>
          <a:p>
            <a:r>
              <a:rPr lang="en-US" sz="750" i="1"/>
              <a:t>Sources: </a:t>
            </a:r>
            <a:r>
              <a:rPr lang="en-US" sz="750"/>
              <a:t>United Nations (2014); World Bank country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73913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Las </a:t>
            </a:r>
            <a:r>
              <a:rPr lang="en-US" sz="2000" dirty="0" err="1"/>
              <a:t>ciudades</a:t>
            </a:r>
            <a:r>
              <a:rPr lang="en-US" sz="2000" dirty="0"/>
              <a:t> con mayor </a:t>
            </a:r>
            <a:r>
              <a:rPr lang="en-US" sz="2000" dirty="0" err="1"/>
              <a:t>crecimiento</a:t>
            </a:r>
            <a:r>
              <a:rPr lang="en-US" sz="2000" dirty="0"/>
              <a:t> </a:t>
            </a:r>
            <a:r>
              <a:rPr lang="en-US" sz="2000" dirty="0" err="1"/>
              <a:t>tendrán</a:t>
            </a:r>
            <a:r>
              <a:rPr lang="en-US" sz="2000" dirty="0"/>
              <a:t> </a:t>
            </a:r>
            <a:r>
              <a:rPr lang="en-US" sz="2000" dirty="0" err="1"/>
              <a:t>menos</a:t>
            </a:r>
            <a:r>
              <a:rPr lang="en-US" sz="2000" dirty="0"/>
              <a:t> </a:t>
            </a:r>
            <a:r>
              <a:rPr lang="en-US" sz="2000" dirty="0" err="1"/>
              <a:t>recursos</a:t>
            </a:r>
            <a:r>
              <a:rPr lang="en-US" sz="2000" dirty="0"/>
              <a:t> </a:t>
            </a:r>
            <a:r>
              <a:rPr lang="en-US" sz="2000" dirty="0" err="1"/>
              <a:t>públicos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/>
              <a:t>Source: </a:t>
            </a:r>
            <a:r>
              <a:rPr lang="en-US"/>
              <a:t>Authors’ compilation from various sources.  </a:t>
            </a:r>
            <a:r>
              <a:rPr lang="en-US" i="1"/>
              <a:t>Note: </a:t>
            </a:r>
            <a:r>
              <a:rPr lang="en-US"/>
              <a:t>Budget data represent years 2010 to 2016.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972" y="1600202"/>
            <a:ext cx="9065128" cy="412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48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60% de la </a:t>
            </a:r>
            <a:r>
              <a:rPr lang="en-US" sz="2400" dirty="0" err="1"/>
              <a:t>infraestructura</a:t>
            </a:r>
            <a:r>
              <a:rPr lang="en-US" sz="2400" dirty="0"/>
              <a:t> y </a:t>
            </a:r>
            <a:r>
              <a:rPr lang="en-US" sz="2400" dirty="0" err="1"/>
              <a:t>equipamiento</a:t>
            </a:r>
            <a:r>
              <a:rPr lang="en-US" sz="2400" dirty="0"/>
              <a:t> </a:t>
            </a:r>
            <a:r>
              <a:rPr lang="en-US" sz="2400" dirty="0" err="1"/>
              <a:t>necesario</a:t>
            </a:r>
            <a:r>
              <a:rPr lang="en-US" sz="2400" dirty="0"/>
              <a:t> para 2030 </a:t>
            </a:r>
            <a:r>
              <a:rPr lang="en-US" sz="2400" dirty="0" err="1"/>
              <a:t>aún</a:t>
            </a:r>
            <a:r>
              <a:rPr lang="en-US" sz="2400" dirty="0"/>
              <a:t> no se ha </a:t>
            </a:r>
            <a:r>
              <a:rPr lang="en-US" sz="2400" dirty="0" err="1"/>
              <a:t>construido</a:t>
            </a:r>
            <a:r>
              <a:rPr lang="en-US" sz="2400" dirty="0"/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Source:  NASA Image.  UN World Population Prospects. 2009. UNFCCC</a:t>
            </a:r>
          </a:p>
        </p:txBody>
      </p:sp>
    </p:spTree>
    <p:extLst>
      <p:ext uri="{BB962C8B-B14F-4D97-AF65-F5344CB8AC3E}">
        <p14:creationId xmlns:p14="http://schemas.microsoft.com/office/powerpoint/2010/main" val="21451248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WRI-temp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WRI-temp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WRI-temp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1361</TotalTime>
  <Words>1822</Words>
  <Application>Microsoft Office PowerPoint</Application>
  <PresentationFormat>Presentación en pantalla (4:3)</PresentationFormat>
  <Paragraphs>318</Paragraphs>
  <Slides>63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63</vt:i4>
      </vt:variant>
    </vt:vector>
  </HeadingPairs>
  <TitlesOfParts>
    <vt:vector size="79" baseType="lpstr">
      <vt:lpstr>Acumin Pro Condensed</vt:lpstr>
      <vt:lpstr>Acumin Pro Condensed Light</vt:lpstr>
      <vt:lpstr>Arial</vt:lpstr>
      <vt:lpstr>Arial MT Std Cond</vt:lpstr>
      <vt:lpstr>Arial MT Std Light Cond</vt:lpstr>
      <vt:lpstr>Calibri</vt:lpstr>
      <vt:lpstr>Calibri Light</vt:lpstr>
      <vt:lpstr>Garamond</vt:lpstr>
      <vt:lpstr>Georgia</vt:lpstr>
      <vt:lpstr>Myriad Pro</vt:lpstr>
      <vt:lpstr>Wingdings</vt:lpstr>
      <vt:lpstr>Tema de Office</vt:lpstr>
      <vt:lpstr>3_WRI-temp2</vt:lpstr>
      <vt:lpstr>5_WRI-temp2</vt:lpstr>
      <vt:lpstr>2_WRI-temp2</vt:lpstr>
      <vt:lpstr>3_Tema de Office</vt:lpstr>
      <vt:lpstr>Presentación de PowerPoint</vt:lpstr>
      <vt:lpstr>¿Quiénes somos?</vt:lpstr>
      <vt:lpstr>Reconocido como principal think tank en Política ambiental.</vt:lpstr>
      <vt:lpstr>Presentación de PowerPoint</vt:lpstr>
      <vt:lpstr>Existe un rápido crecimiento en África y Asia</vt:lpstr>
      <vt:lpstr>Presentación de PowerPoint</vt:lpstr>
      <vt:lpstr>Las ciudades intermedias son las que tendrán un mayor crecimiento</vt:lpstr>
      <vt:lpstr>Las ciudades con mayor crecimiento tendrán menos recursos públicos</vt:lpstr>
      <vt:lpstr>60% de la infraestructura y equipamiento necesario para 2030 aún no se ha construido </vt:lpstr>
      <vt:lpstr>Presentación de PowerPoint</vt:lpstr>
      <vt:lpstr>Presentación de PowerPoint</vt:lpstr>
      <vt:lpstr>Presentación de PowerPoint</vt:lpstr>
      <vt:lpstr>Presentación de PowerPoint</vt:lpstr>
      <vt:lpstr>DISTANTE</vt:lpstr>
      <vt:lpstr>Presentación de PowerPoint</vt:lpstr>
      <vt:lpstr>DISPERSO</vt:lpstr>
      <vt:lpstr>DISPERSO</vt:lpstr>
      <vt:lpstr>DESCONECTADO</vt:lpstr>
      <vt:lpstr>DESCONECTADO</vt:lpstr>
      <vt:lpstr>CONSECUENCIAS</vt:lpstr>
      <vt:lpstr>Presentación de PowerPoint</vt:lpstr>
      <vt:lpstr>DEBIL</vt:lpstr>
      <vt:lpstr>Presentación de PowerPoint</vt:lpstr>
      <vt:lpstr>Presentación de PowerPoint</vt:lpstr>
      <vt:lpstr>Poniendo una cara a la migración</vt:lpstr>
      <vt:lpstr>Componentes necesidades</vt:lpstr>
      <vt:lpstr>Componentes necesidades</vt:lpstr>
      <vt:lpstr>Presentación de PowerPoint</vt:lpstr>
      <vt:lpstr>Presentación de PowerPoint</vt:lpstr>
      <vt:lpstr>Presentación de PowerPoint</vt:lpstr>
      <vt:lpstr>Accesibilidad en la Ciudad de México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DEBIL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Macias</dc:creator>
  <cp:lastModifiedBy>Jorge Macias</cp:lastModifiedBy>
  <cp:revision>10</cp:revision>
  <dcterms:created xsi:type="dcterms:W3CDTF">2019-04-29T00:36:23Z</dcterms:created>
  <dcterms:modified xsi:type="dcterms:W3CDTF">2019-04-29T23:17:41Z</dcterms:modified>
</cp:coreProperties>
</file>